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61" r:id="rId5"/>
    <p:sldId id="260" r:id="rId6"/>
    <p:sldId id="258" r:id="rId7"/>
    <p:sldId id="263" r:id="rId8"/>
    <p:sldId id="262" r:id="rId9"/>
    <p:sldId id="264" r:id="rId10"/>
    <p:sldId id="266" r:id="rId11"/>
    <p:sldId id="265" r:id="rId12"/>
    <p:sldId id="267" r:id="rId13"/>
    <p:sldId id="268" r:id="rId14"/>
    <p:sldId id="270" r:id="rId15"/>
    <p:sldId id="269" r:id="rId16"/>
    <p:sldId id="271" r:id="rId17"/>
    <p:sldId id="272" r:id="rId18"/>
    <p:sldId id="274" r:id="rId19"/>
    <p:sldId id="273"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8" r:id="rId34"/>
    <p:sldId id="289" r:id="rId35"/>
    <p:sldId id="290" r:id="rId36"/>
    <p:sldId id="292" r:id="rId37"/>
    <p:sldId id="291" r:id="rId38"/>
    <p:sldId id="293" r:id="rId39"/>
    <p:sldId id="294" r:id="rId40"/>
    <p:sldId id="295" r:id="rId41"/>
    <p:sldId id="296" r:id="rId42"/>
    <p:sldId id="297" r:id="rId43"/>
    <p:sldId id="299" r:id="rId44"/>
    <p:sldId id="298" r:id="rId45"/>
    <p:sldId id="300" r:id="rId46"/>
    <p:sldId id="301" r:id="rId47"/>
    <p:sldId id="302" r:id="rId48"/>
    <p:sldId id="303" r:id="rId49"/>
    <p:sldId id="304" r:id="rId50"/>
    <p:sldId id="307" r:id="rId51"/>
    <p:sldId id="305" r:id="rId52"/>
    <p:sldId id="308"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4" autoAdjust="0"/>
    <p:restoredTop sz="94660"/>
  </p:normalViewPr>
  <p:slideViewPr>
    <p:cSldViewPr snapToGrid="0">
      <p:cViewPr varScale="1">
        <p:scale>
          <a:sx n="95" d="100"/>
          <a:sy n="95" d="100"/>
        </p:scale>
        <p:origin x="108" y="138"/>
      </p:cViewPr>
      <p:guideLst/>
    </p:cSldViewPr>
  </p:slideViewPr>
  <p:notesTextViewPr>
    <p:cViewPr>
      <p:scale>
        <a:sx n="1" d="1"/>
        <a:sy n="1" d="1"/>
      </p:scale>
      <p:origin x="0" y="0"/>
    </p:cViewPr>
  </p:notesTextViewPr>
  <p:sorterViewPr>
    <p:cViewPr>
      <p:scale>
        <a:sx n="100" d="100"/>
        <a:sy n="100" d="100"/>
      </p:scale>
      <p:origin x="0" y="-138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2015-02-11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2015-02-11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2015-02-11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err="1" smtClean="0"/>
              <a:t>WAAROM</a:t>
            </a:r>
            <a:r>
              <a:rPr lang="en-ZA" b="1" dirty="0" smtClean="0"/>
              <a:t> </a:t>
            </a:r>
            <a:r>
              <a:rPr lang="en-ZA" b="1" dirty="0" err="1" smtClean="0"/>
              <a:t>GEREFORMEERD</a:t>
            </a:r>
            <a:r>
              <a:rPr lang="en-ZA" b="1" dirty="0" smtClean="0"/>
              <a:t> ?</a:t>
            </a:r>
            <a:endParaRPr lang="en-ZA" b="1" dirty="0"/>
          </a:p>
        </p:txBody>
      </p:sp>
      <p:sp>
        <p:nvSpPr>
          <p:cNvPr id="3" name="Subtitle 2"/>
          <p:cNvSpPr>
            <a:spLocks noGrp="1"/>
          </p:cNvSpPr>
          <p:nvPr>
            <p:ph type="subTitle" idx="1"/>
          </p:nvPr>
        </p:nvSpPr>
        <p:spPr/>
        <p:txBody>
          <a:bodyPr>
            <a:normAutofit lnSpcReduction="10000"/>
          </a:bodyPr>
          <a:lstStyle/>
          <a:p>
            <a:r>
              <a:rPr lang="en-US" b="1" dirty="0" err="1" smtClean="0"/>
              <a:t>Deel</a:t>
            </a:r>
            <a:r>
              <a:rPr lang="en-US" b="1" dirty="0" smtClean="0"/>
              <a:t> 1: </a:t>
            </a:r>
            <a:r>
              <a:rPr lang="en-US" b="1" dirty="0" err="1" smtClean="0"/>
              <a:t>geskiedenis</a:t>
            </a:r>
            <a:r>
              <a:rPr lang="en-US" b="1" dirty="0" smtClean="0"/>
              <a:t> </a:t>
            </a:r>
            <a:r>
              <a:rPr lang="en-US" b="1" dirty="0" err="1" smtClean="0"/>
              <a:t>gedeelte</a:t>
            </a:r>
            <a:endParaRPr lang="en-US" b="1" dirty="0" smtClean="0"/>
          </a:p>
          <a:p>
            <a:r>
              <a:rPr lang="en-US" b="1" dirty="0" err="1" smtClean="0"/>
              <a:t>Deel</a:t>
            </a:r>
            <a:r>
              <a:rPr lang="en-US" b="1" dirty="0" smtClean="0"/>
              <a:t> 2: </a:t>
            </a:r>
            <a:r>
              <a:rPr lang="en-US" b="1" dirty="0" err="1" smtClean="0"/>
              <a:t>prinsipiële</a:t>
            </a:r>
            <a:r>
              <a:rPr lang="en-US" b="1" dirty="0" smtClean="0"/>
              <a:t> </a:t>
            </a:r>
            <a:r>
              <a:rPr lang="en-US" b="1" dirty="0" err="1" smtClean="0"/>
              <a:t>gedeelte</a:t>
            </a:r>
            <a:r>
              <a:rPr lang="en-US" b="1" dirty="0" smtClean="0"/>
              <a:t> </a:t>
            </a:r>
            <a:endParaRPr lang="en-ZA" b="1" dirty="0" smtClean="0"/>
          </a:p>
          <a:p>
            <a:r>
              <a:rPr lang="en-ZA" b="1" dirty="0" smtClean="0"/>
              <a:t>(</a:t>
            </a:r>
            <a:r>
              <a:rPr lang="en-ZA" b="1" dirty="0" err="1" smtClean="0"/>
              <a:t>GK</a:t>
            </a:r>
            <a:r>
              <a:rPr lang="en-ZA" b="1" dirty="0" smtClean="0"/>
              <a:t> Carletonville </a:t>
            </a:r>
            <a:r>
              <a:rPr lang="en-ZA" b="1" dirty="0" err="1" smtClean="0"/>
              <a:t>gemeentekamp</a:t>
            </a:r>
            <a:r>
              <a:rPr lang="en-ZA" b="1" dirty="0" smtClean="0"/>
              <a:t>, </a:t>
            </a:r>
            <a:r>
              <a:rPr lang="en-ZA" b="1" dirty="0" err="1" smtClean="0"/>
              <a:t>Februarie</a:t>
            </a:r>
            <a:r>
              <a:rPr lang="en-ZA" b="1" dirty="0" smtClean="0"/>
              <a:t> 2015)</a:t>
            </a:r>
            <a:endParaRPr lang="en-ZA" b="1" dirty="0"/>
          </a:p>
        </p:txBody>
      </p:sp>
    </p:spTree>
    <p:extLst>
      <p:ext uri="{BB962C8B-B14F-4D97-AF65-F5344CB8AC3E}">
        <p14:creationId xmlns:p14="http://schemas.microsoft.com/office/powerpoint/2010/main" val="1307083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 </a:t>
            </a:r>
            <a:r>
              <a:rPr lang="en-US" b="1" dirty="0" err="1" smtClean="0"/>
              <a:t>WAAROM</a:t>
            </a:r>
            <a:r>
              <a:rPr lang="en-US" b="1" dirty="0" smtClean="0"/>
              <a:t> IS DIE </a:t>
            </a:r>
            <a:br>
              <a:rPr lang="en-US" b="1" dirty="0" smtClean="0"/>
            </a:br>
            <a:r>
              <a:rPr lang="en-US" b="1" dirty="0" err="1" smtClean="0"/>
              <a:t>KERKGESKIEDENIS</a:t>
            </a:r>
            <a:r>
              <a:rPr lang="en-US" b="1" dirty="0" smtClean="0"/>
              <a:t> </a:t>
            </a:r>
            <a:r>
              <a:rPr lang="en-US" b="1" dirty="0" err="1" smtClean="0"/>
              <a:t>BELANGRIK</a:t>
            </a:r>
            <a:r>
              <a:rPr lang="en-US" b="1" dirty="0" smtClean="0"/>
              <a:t> ?</a:t>
            </a:r>
            <a:endParaRPr lang="en-ZA" b="1" dirty="0"/>
          </a:p>
        </p:txBody>
      </p:sp>
      <p:sp>
        <p:nvSpPr>
          <p:cNvPr id="3" name="Content Placeholder 2"/>
          <p:cNvSpPr>
            <a:spLocks noGrp="1"/>
          </p:cNvSpPr>
          <p:nvPr>
            <p:ph idx="1"/>
          </p:nvPr>
        </p:nvSpPr>
        <p:spPr/>
        <p:txBody>
          <a:bodyPr>
            <a:normAutofit fontScale="92500"/>
          </a:bodyPr>
          <a:lstStyle/>
          <a:p>
            <a:r>
              <a:rPr lang="nl-NL" baseline="30000" dirty="0" smtClean="0">
                <a:latin typeface="Abyssinica SIL" panose="02000603020000020004" pitchFamily="2" charset="0"/>
              </a:rPr>
              <a:t>6</a:t>
            </a:r>
            <a:r>
              <a:rPr lang="nl-NL" dirty="0" smtClean="0">
                <a:latin typeface="Abyssinica SIL" panose="02000603020000020004" pitchFamily="2" charset="0"/>
              </a:rPr>
              <a:t> </a:t>
            </a:r>
            <a:r>
              <a:rPr lang="nl-NL" dirty="0">
                <a:latin typeface="Abyssinica SIL" panose="02000603020000020004" pitchFamily="2" charset="0"/>
              </a:rPr>
              <a:t>Daarom kan ons met alle vrymoedigheid sê: Die Here is vir my 'n Helper, en ek sal nie vrees nie; wat sal 'n mens aan my doen?  </a:t>
            </a:r>
            <a:r>
              <a:rPr lang="nl-NL" baseline="30000" dirty="0">
                <a:latin typeface="Abyssinica SIL" panose="02000603020000020004" pitchFamily="2" charset="0"/>
              </a:rPr>
              <a:t>7</a:t>
            </a:r>
            <a:r>
              <a:rPr lang="nl-NL" dirty="0">
                <a:latin typeface="Abyssinica SIL" panose="02000603020000020004" pitchFamily="2" charset="0"/>
              </a:rPr>
              <a:t> ¶ </a:t>
            </a:r>
            <a:r>
              <a:rPr lang="nl-NL" b="1" dirty="0">
                <a:latin typeface="Abyssinica SIL" panose="02000603020000020004" pitchFamily="2" charset="0"/>
              </a:rPr>
              <a:t>Gedenk julle voorgangers wat die woord van God aan julle verkondig het; aanskou die uiteinde van hulle lewenswandel en volg hulle geloof na.  </a:t>
            </a:r>
            <a:r>
              <a:rPr lang="nl-NL" baseline="30000" dirty="0">
                <a:latin typeface="Abyssinica SIL" panose="02000603020000020004" pitchFamily="2" charset="0"/>
              </a:rPr>
              <a:t>8</a:t>
            </a:r>
            <a:r>
              <a:rPr lang="nl-NL" dirty="0">
                <a:latin typeface="Abyssinica SIL" panose="02000603020000020004" pitchFamily="2" charset="0"/>
              </a:rPr>
              <a:t> Jesus Christus is gister en vandag dieselfde en tot in ewigheid.  </a:t>
            </a:r>
            <a:r>
              <a:rPr lang="nl-NL" baseline="30000" dirty="0">
                <a:latin typeface="Abyssinica SIL" panose="02000603020000020004" pitchFamily="2" charset="0"/>
              </a:rPr>
              <a:t>9</a:t>
            </a:r>
            <a:r>
              <a:rPr lang="nl-NL" dirty="0">
                <a:latin typeface="Abyssinica SIL" panose="02000603020000020004" pitchFamily="2" charset="0"/>
              </a:rPr>
              <a:t> Moenie rondgeslinger word deur allerhande en vreemde leringe nie; want dit is goed dat die hart versterk word deur genade, nie deur voedsel nie, waarvan die wat daarin gewandel het, geen voordeel gehad het nie. </a:t>
            </a:r>
            <a:r>
              <a:rPr lang="nl-NL" dirty="0" smtClean="0">
                <a:latin typeface="Abyssinica SIL" panose="02000603020000020004" pitchFamily="2" charset="0"/>
              </a:rPr>
              <a:t>– Hebr.13:6-9</a:t>
            </a:r>
            <a:endParaRPr lang="en-ZA" dirty="0"/>
          </a:p>
        </p:txBody>
      </p:sp>
    </p:spTree>
    <p:extLst>
      <p:ext uri="{BB962C8B-B14F-4D97-AF65-F5344CB8AC3E}">
        <p14:creationId xmlns:p14="http://schemas.microsoft.com/office/powerpoint/2010/main" val="1581930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DIE </a:t>
            </a:r>
            <a:r>
              <a:rPr lang="en-ZA" b="1" dirty="0" err="1" smtClean="0"/>
              <a:t>KRISIS</a:t>
            </a:r>
            <a:r>
              <a:rPr lang="en-ZA" b="1" dirty="0" smtClean="0"/>
              <a:t> IN DIE </a:t>
            </a:r>
            <a:r>
              <a:rPr lang="en-ZA" b="1" dirty="0" err="1" smtClean="0"/>
              <a:t>GKSA</a:t>
            </a:r>
            <a:endParaRPr lang="en-ZA" b="1" dirty="0"/>
          </a:p>
        </p:txBody>
      </p:sp>
      <p:pic>
        <p:nvPicPr>
          <p:cNvPr id="1026" name="Picture 2" descr="https://proregno.files.wordpress.com/2015/01/gksa-sinode-8-jan-20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4083" y="2557463"/>
            <a:ext cx="4423833"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337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en-US" b="1" dirty="0" err="1" smtClean="0"/>
              <a:t>GKSA</a:t>
            </a:r>
            <a:r>
              <a:rPr lang="en-US" b="1" dirty="0" smtClean="0"/>
              <a:t> QUO VADIS ?</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8955" y="2531209"/>
            <a:ext cx="4567220" cy="3568140"/>
          </a:xfrm>
        </p:spPr>
      </p:pic>
    </p:spTree>
    <p:extLst>
      <p:ext uri="{BB962C8B-B14F-4D97-AF65-F5344CB8AC3E}">
        <p14:creationId xmlns:p14="http://schemas.microsoft.com/office/powerpoint/2010/main" val="2477626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5. Vasco de Gama </a:t>
            </a:r>
            <a:br>
              <a:rPr lang="en-US" b="1" dirty="0" smtClean="0"/>
            </a:br>
            <a:r>
              <a:rPr lang="en-US" b="1" dirty="0" smtClean="0"/>
              <a:t>1460 – 1524</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4279" y="2557463"/>
            <a:ext cx="2363442" cy="3317875"/>
          </a:xfrm>
        </p:spPr>
      </p:pic>
    </p:spTree>
    <p:extLst>
      <p:ext uri="{BB962C8B-B14F-4D97-AF65-F5344CB8AC3E}">
        <p14:creationId xmlns:p14="http://schemas.microsoft.com/office/powerpoint/2010/main" val="209680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6. DIE </a:t>
            </a:r>
            <a:r>
              <a:rPr lang="en-ZA" b="1" dirty="0" err="1" smtClean="0"/>
              <a:t>VOC</a:t>
            </a:r>
            <a:r>
              <a:rPr lang="en-ZA" b="1" dirty="0" smtClean="0"/>
              <a:t> </a:t>
            </a:r>
            <a:r>
              <a:rPr lang="en-ZA" b="1" dirty="0" err="1" smtClean="0"/>
              <a:t>AAN</a:t>
            </a:r>
            <a:r>
              <a:rPr lang="en-ZA" b="1" dirty="0" smtClean="0"/>
              <a:t> DIE </a:t>
            </a:r>
            <a:r>
              <a:rPr lang="en-ZA" b="1" dirty="0" err="1" smtClean="0"/>
              <a:t>KAAP</a:t>
            </a:r>
            <a:r>
              <a:rPr lang="en-ZA" b="1" dirty="0" smtClean="0"/>
              <a:t/>
            </a:r>
            <a:br>
              <a:rPr lang="en-ZA" b="1" dirty="0" smtClean="0"/>
            </a:br>
            <a:r>
              <a:rPr lang="en-ZA" b="1" dirty="0" smtClean="0"/>
              <a:t>1652</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0716" y="2557463"/>
            <a:ext cx="4890568" cy="3317875"/>
          </a:xfrm>
        </p:spPr>
      </p:pic>
    </p:spTree>
    <p:extLst>
      <p:ext uri="{BB962C8B-B14F-4D97-AF65-F5344CB8AC3E}">
        <p14:creationId xmlns:p14="http://schemas.microsoft.com/office/powerpoint/2010/main" val="3305746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Die </a:t>
            </a:r>
            <a:r>
              <a:rPr lang="en-US" b="1" dirty="0" err="1" smtClean="0"/>
              <a:t>Bagasie</a:t>
            </a:r>
            <a:r>
              <a:rPr lang="en-US" b="1" dirty="0" smtClean="0"/>
              <a:t/>
            </a:r>
            <a:br>
              <a:rPr lang="en-US" b="1" dirty="0" smtClean="0"/>
            </a:br>
            <a:r>
              <a:rPr lang="en-US" b="1" dirty="0" err="1" smtClean="0"/>
              <a:t>Statenvertaling</a:t>
            </a:r>
            <a:r>
              <a:rPr lang="en-US" b="1" dirty="0" smtClean="0"/>
              <a:t> (1637), </a:t>
            </a:r>
            <a:r>
              <a:rPr lang="en-US" b="1" dirty="0" err="1" smtClean="0"/>
              <a:t>Psalmboek</a:t>
            </a:r>
            <a:r>
              <a:rPr lang="en-US" b="1" dirty="0" smtClean="0"/>
              <a:t> (met </a:t>
            </a:r>
            <a:r>
              <a:rPr lang="en-US" b="1" dirty="0" err="1" smtClean="0"/>
              <a:t>Drie</a:t>
            </a:r>
            <a:r>
              <a:rPr lang="en-US" b="1" dirty="0" smtClean="0"/>
              <a:t> </a:t>
            </a:r>
            <a:r>
              <a:rPr lang="en-US" b="1" dirty="0" err="1" smtClean="0"/>
              <a:t>Formuliere</a:t>
            </a:r>
            <a:r>
              <a:rPr lang="en-US" b="1" dirty="0" smtClean="0"/>
              <a:t> van </a:t>
            </a:r>
            <a:r>
              <a:rPr lang="en-US" b="1" dirty="0" err="1" smtClean="0"/>
              <a:t>Enigheid</a:t>
            </a:r>
            <a:r>
              <a:rPr lang="en-US" b="1" dirty="0" smtClean="0"/>
              <a:t> </a:t>
            </a:r>
            <a:endParaRPr lang="en-ZA" b="1" dirty="0"/>
          </a:p>
        </p:txBody>
      </p:sp>
      <p:pic>
        <p:nvPicPr>
          <p:cNvPr id="6" name="Content Placeholder 5"/>
          <p:cNvPicPr>
            <a:picLocks noGrp="1" noChangeAspect="1"/>
          </p:cNvPicPr>
          <p:nvPr>
            <p:ph idx="1"/>
          </p:nvPr>
        </p:nvPicPr>
        <p:blipFill>
          <a:blip r:embed="rId2"/>
          <a:stretch>
            <a:fillRect/>
          </a:stretch>
        </p:blipFill>
        <p:spPr>
          <a:xfrm>
            <a:off x="4773647" y="2522136"/>
            <a:ext cx="2662133" cy="3410858"/>
          </a:xfrm>
          <a:prstGeom prst="rect">
            <a:avLst/>
          </a:prstGeom>
        </p:spPr>
      </p:pic>
    </p:spTree>
    <p:extLst>
      <p:ext uri="{BB962C8B-B14F-4D97-AF65-F5344CB8AC3E}">
        <p14:creationId xmlns:p14="http://schemas.microsoft.com/office/powerpoint/2010/main" val="1734828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Jan van </a:t>
            </a:r>
            <a:r>
              <a:rPr lang="en-US" b="1" dirty="0" err="1" smtClean="0"/>
              <a:t>Riebeeck</a:t>
            </a:r>
            <a:r>
              <a:rPr lang="en-US" b="1" dirty="0" smtClean="0"/>
              <a:t> </a:t>
            </a:r>
            <a:r>
              <a:rPr lang="en-US" b="1" dirty="0" err="1" smtClean="0"/>
              <a:t>gebed</a:t>
            </a:r>
            <a:r>
              <a:rPr lang="en-US" b="1" dirty="0" smtClean="0"/>
              <a:t/>
            </a:r>
            <a:br>
              <a:rPr lang="en-US" b="1" dirty="0" smtClean="0"/>
            </a:br>
            <a:r>
              <a:rPr lang="en-US" b="1" dirty="0" smtClean="0"/>
              <a:t>1619 - 1677</a:t>
            </a:r>
            <a:endParaRPr lang="en-ZA" b="1" dirty="0"/>
          </a:p>
        </p:txBody>
      </p:sp>
      <p:sp>
        <p:nvSpPr>
          <p:cNvPr id="3" name="Content Placeholder 2"/>
          <p:cNvSpPr>
            <a:spLocks noGrp="1"/>
          </p:cNvSpPr>
          <p:nvPr>
            <p:ph idx="1"/>
          </p:nvPr>
        </p:nvSpPr>
        <p:spPr/>
        <p:txBody>
          <a:bodyPr>
            <a:normAutofit fontScale="62500" lnSpcReduction="20000"/>
          </a:bodyPr>
          <a:lstStyle/>
          <a:p>
            <a:endParaRPr lang="nl-NL" dirty="0"/>
          </a:p>
          <a:p>
            <a:r>
              <a:rPr lang="nl-NL" dirty="0" smtClean="0"/>
              <a:t>Barmhartige</a:t>
            </a:r>
            <a:r>
              <a:rPr lang="nl-NL" dirty="0"/>
              <a:t>, genadige God en hemelse Vader, volgens u goddelike wil is ons geroep om die sake van die Verenigde Nederlands Geoktrooieerde Oos- Indiese Kompanjie hier aan die Kaap die Goeie Hoop te bestuur. Met hierdie doel voor oë is ons met ons Raad in u heilige Naam vergader om met die Raad se advies sodanige besluite te neem waarmee ons die Kompanjie se belange die beste kan bevorder. </a:t>
            </a:r>
            <a:r>
              <a:rPr lang="nl-NL" sz="3200" b="1" dirty="0"/>
              <a:t>Ons is hier om die wet te handhaaf en om, as dit moontlik is, onder hierdie wilde en onbeskaafde mense u ware gereformeerde Christelike leer voort te plant en bekend te maak tot lof van u heilige Naam en tot voordeel van die wat oor ons regeer. </a:t>
            </a:r>
            <a:r>
              <a:rPr lang="nl-NL" dirty="0"/>
              <a:t>Hiertoe is ons sonder u genadige hulp allermins in staat. Daarom bid ons U, allerhoogste Vader , dat U met u vaderlike wysheid by ons sal bly. Ons bid dat U self leiding in ons vergadering sal gee en ons harte so verlig dat alle verkeerde hartstogte, tweedrag en ander dergelike gebreke van ons geweer sal word sodat ons harte van alle menslike hartstogte skoon sal wees. Laat ons gemoedere so ingestem wees dat ons in ons beraadslaging niks anders beplan of besluit nie as dit wat mag strek tot grootmaking en lof van u allerheiligste Naam en tot diens van die wat oor ons regeer. Laat ons nie in water mate ook al op eie voordeel of winsbejag let nie, maar net op die uitvoering van ons opdragte en dit wat vir ons saligheid nodig is. Ons bid en vra dit in die Naam van u geliefde Seun, ons Heiland en Saligmaker, Jesus Christus ... wat ons leer bid het: Ons Vader wat in die hemel is, ... Amen</a:t>
            </a:r>
            <a:endParaRPr lang="en-ZA" dirty="0"/>
          </a:p>
        </p:txBody>
      </p:sp>
    </p:spTree>
    <p:extLst>
      <p:ext uri="{BB962C8B-B14F-4D97-AF65-F5344CB8AC3E}">
        <p14:creationId xmlns:p14="http://schemas.microsoft.com/office/powerpoint/2010/main" val="3311016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Franse</a:t>
            </a:r>
            <a:r>
              <a:rPr lang="en-US" b="1" dirty="0" smtClean="0"/>
              <a:t> </a:t>
            </a:r>
            <a:r>
              <a:rPr lang="en-US" b="1" dirty="0" err="1" smtClean="0"/>
              <a:t>Hugenote</a:t>
            </a:r>
            <a:r>
              <a:rPr lang="en-US" b="1" dirty="0" smtClean="0"/>
              <a:t> (1688)</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7070" y="2557463"/>
            <a:ext cx="5417859" cy="3317875"/>
          </a:xfrm>
        </p:spPr>
      </p:pic>
    </p:spTree>
    <p:extLst>
      <p:ext uri="{BB962C8B-B14F-4D97-AF65-F5344CB8AC3E}">
        <p14:creationId xmlns:p14="http://schemas.microsoft.com/office/powerpoint/2010/main" val="366533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Sieketroosters</a:t>
            </a:r>
            <a:r>
              <a:rPr lang="en-US" b="1" dirty="0" smtClean="0"/>
              <a:t> </a:t>
            </a:r>
            <a:br>
              <a:rPr lang="en-US" b="1" dirty="0" smtClean="0"/>
            </a:br>
            <a:r>
              <a:rPr lang="en-US" b="1" dirty="0" smtClean="0"/>
              <a:t>J. </a:t>
            </a:r>
            <a:r>
              <a:rPr lang="en-US" b="1" dirty="0" err="1" smtClean="0"/>
              <a:t>Steendam</a:t>
            </a:r>
            <a:r>
              <a:rPr lang="en-US" b="1" dirty="0" smtClean="0"/>
              <a:t> </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50178" y="2557463"/>
            <a:ext cx="2691644" cy="3317875"/>
          </a:xfrm>
        </p:spPr>
      </p:pic>
    </p:spTree>
    <p:extLst>
      <p:ext uri="{BB962C8B-B14F-4D97-AF65-F5344CB8AC3E}">
        <p14:creationId xmlns:p14="http://schemas.microsoft.com/office/powerpoint/2010/main" val="594114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Psalmsang</a:t>
            </a:r>
            <a:r>
              <a:rPr lang="en-US" b="1" dirty="0" smtClean="0"/>
              <a:t> tot 1814 </a:t>
            </a:r>
            <a:endParaRPr lang="en-ZA" b="1" dirty="0"/>
          </a:p>
        </p:txBody>
      </p:sp>
      <p:sp>
        <p:nvSpPr>
          <p:cNvPr id="5" name="Content Placeholder 4"/>
          <p:cNvSpPr>
            <a:spLocks noGrp="1"/>
          </p:cNvSpPr>
          <p:nvPr>
            <p:ph idx="1"/>
          </p:nvPr>
        </p:nvSpPr>
        <p:spPr/>
        <p:txBody>
          <a:bodyPr>
            <a:noAutofit/>
          </a:bodyPr>
          <a:lstStyle/>
          <a:p>
            <a:pPr marL="0" indent="0" algn="ctr">
              <a:buNone/>
            </a:pPr>
            <a:r>
              <a:rPr lang="nl-NL" sz="3200" dirty="0" smtClean="0"/>
              <a:t>“Dus</a:t>
            </a:r>
            <a:r>
              <a:rPr lang="nl-NL" sz="3200" dirty="0"/>
              <a:t>, vir die meerderheid van die Nederlandse kolonialistiese periode in Suid-Afrika, is Dathenus se Psalms gesing ... Geen groot verandering in kerkmusiek het plaasgevind in Suid-Afrika tot en met 1814 nie, toe gesange bygevoeg is</a:t>
            </a:r>
            <a:r>
              <a:rPr lang="nl-NL" sz="3200" dirty="0" smtClean="0"/>
              <a:t>.” -  </a:t>
            </a:r>
            <a:r>
              <a:rPr lang="en-ZA" sz="3200" dirty="0" err="1"/>
              <a:t>J.N</a:t>
            </a:r>
            <a:r>
              <a:rPr lang="en-ZA" sz="3200" dirty="0"/>
              <a:t>. Gerstner, </a:t>
            </a:r>
            <a:r>
              <a:rPr lang="en-ZA" sz="3200" i="1" dirty="0"/>
              <a:t>The Thousand Generation Covenant </a:t>
            </a:r>
            <a:r>
              <a:rPr lang="en-ZA" sz="3200" dirty="0"/>
              <a:t>(Leiden: </a:t>
            </a:r>
            <a:r>
              <a:rPr lang="en-ZA" sz="3200" dirty="0" err="1"/>
              <a:t>EJ</a:t>
            </a:r>
            <a:r>
              <a:rPr lang="en-ZA" sz="3200" dirty="0"/>
              <a:t> Brill, 1991), </a:t>
            </a:r>
            <a:r>
              <a:rPr lang="en-ZA" sz="3200" dirty="0" err="1"/>
              <a:t>p.43</a:t>
            </a:r>
            <a:endParaRPr lang="en-ZA" sz="3200" dirty="0"/>
          </a:p>
        </p:txBody>
      </p:sp>
    </p:spTree>
    <p:extLst>
      <p:ext uri="{BB962C8B-B14F-4D97-AF65-F5344CB8AC3E}">
        <p14:creationId xmlns:p14="http://schemas.microsoft.com/office/powerpoint/2010/main" val="2789265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FRANSE</a:t>
            </a:r>
            <a:r>
              <a:rPr lang="en-US" b="1" dirty="0" smtClean="0"/>
              <a:t> </a:t>
            </a:r>
            <a:r>
              <a:rPr lang="en-US" b="1" dirty="0" err="1" smtClean="0"/>
              <a:t>REWOLUSIE</a:t>
            </a:r>
            <a:r>
              <a:rPr lang="en-US" b="1" dirty="0" smtClean="0"/>
              <a:t/>
            </a:r>
            <a:br>
              <a:rPr lang="en-US" b="1" dirty="0" smtClean="0"/>
            </a:br>
            <a:r>
              <a:rPr lang="en-US" b="1" dirty="0" smtClean="0"/>
              <a:t>1789-1799 </a:t>
            </a:r>
            <a:endParaRPr lang="en-ZA" b="1" dirty="0"/>
          </a:p>
        </p:txBody>
      </p:sp>
      <p:pic>
        <p:nvPicPr>
          <p:cNvPr id="4" name="Content Placeholder 3"/>
          <p:cNvPicPr>
            <a:picLocks noGrp="1" noChangeAspect="1"/>
          </p:cNvPicPr>
          <p:nvPr>
            <p:ph idx="1"/>
          </p:nvPr>
        </p:nvPicPr>
        <p:blipFill>
          <a:blip r:embed="rId2"/>
          <a:stretch>
            <a:fillRect/>
          </a:stretch>
        </p:blipFill>
        <p:spPr>
          <a:xfrm>
            <a:off x="3979147" y="2540560"/>
            <a:ext cx="4393773" cy="3478404"/>
          </a:xfrm>
          <a:prstGeom prst="rect">
            <a:avLst/>
          </a:prstGeom>
        </p:spPr>
      </p:pic>
    </p:spTree>
    <p:extLst>
      <p:ext uri="{BB962C8B-B14F-4D97-AF65-F5344CB8AC3E}">
        <p14:creationId xmlns:p14="http://schemas.microsoft.com/office/powerpoint/2010/main" val="1249284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Wilhelmus</a:t>
            </a:r>
            <a:r>
              <a:rPr lang="en-US" b="1" dirty="0" smtClean="0"/>
              <a:t> </a:t>
            </a:r>
            <a:r>
              <a:rPr lang="en-US" b="1" dirty="0" err="1" smtClean="0"/>
              <a:t>a’Brakel</a:t>
            </a:r>
            <a:r>
              <a:rPr lang="en-US" b="1" dirty="0" smtClean="0"/>
              <a:t/>
            </a:r>
            <a:br>
              <a:rPr lang="en-US" b="1" dirty="0" smtClean="0"/>
            </a:br>
            <a:r>
              <a:rPr lang="en-US" b="1" dirty="0" smtClean="0"/>
              <a:t>(1635-1711)</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7829" y="2557463"/>
            <a:ext cx="2616342" cy="3317875"/>
          </a:xfrm>
        </p:spPr>
      </p:pic>
    </p:spTree>
    <p:extLst>
      <p:ext uri="{BB962C8B-B14F-4D97-AF65-F5344CB8AC3E}">
        <p14:creationId xmlns:p14="http://schemas.microsoft.com/office/powerpoint/2010/main" val="1841892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DRIE</a:t>
            </a:r>
            <a:r>
              <a:rPr lang="en-US" b="1" dirty="0" smtClean="0"/>
              <a:t> </a:t>
            </a:r>
            <a:r>
              <a:rPr lang="en-US" b="1" dirty="0" err="1" smtClean="0"/>
              <a:t>SUSTERS</a:t>
            </a:r>
            <a:r>
              <a:rPr lang="en-US" b="1" dirty="0" smtClean="0"/>
              <a:t/>
            </a:r>
            <a:br>
              <a:rPr lang="en-US" b="1" dirty="0" smtClean="0"/>
            </a:br>
            <a:r>
              <a:rPr lang="en-US" b="1" dirty="0" smtClean="0"/>
              <a:t>NGK; NHK; </a:t>
            </a:r>
            <a:r>
              <a:rPr lang="en-US" b="1" dirty="0" err="1" smtClean="0"/>
              <a:t>GK</a:t>
            </a:r>
            <a:r>
              <a:rPr lang="en-US" b="1" dirty="0" smtClean="0"/>
              <a:t> </a:t>
            </a:r>
            <a:endParaRPr lang="en-ZA" b="1" dirty="0"/>
          </a:p>
        </p:txBody>
      </p:sp>
      <p:pic>
        <p:nvPicPr>
          <p:cNvPr id="4" name="Content Placeholder 3"/>
          <p:cNvPicPr>
            <a:picLocks noGrp="1" noChangeAspect="1"/>
          </p:cNvPicPr>
          <p:nvPr>
            <p:ph idx="1"/>
          </p:nvPr>
        </p:nvPicPr>
        <p:blipFill>
          <a:blip r:embed="rId2"/>
          <a:stretch>
            <a:fillRect/>
          </a:stretch>
        </p:blipFill>
        <p:spPr>
          <a:xfrm>
            <a:off x="4387991" y="3084844"/>
            <a:ext cx="3973838" cy="2632668"/>
          </a:xfrm>
          <a:prstGeom prst="rect">
            <a:avLst/>
          </a:prstGeom>
        </p:spPr>
      </p:pic>
    </p:spTree>
    <p:extLst>
      <p:ext uri="{BB962C8B-B14F-4D97-AF65-F5344CB8AC3E}">
        <p14:creationId xmlns:p14="http://schemas.microsoft.com/office/powerpoint/2010/main" val="139077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AFCHEIDING</a:t>
            </a:r>
            <a:r>
              <a:rPr lang="en-US" b="1" dirty="0" smtClean="0"/>
              <a:t> 1834</a:t>
            </a:r>
            <a:br>
              <a:rPr lang="en-US" b="1" dirty="0" smtClean="0"/>
            </a:br>
            <a:r>
              <a:rPr lang="en-US" b="1" dirty="0" smtClean="0"/>
              <a:t>Ds. Hendrik de Cock </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2967" y="2738068"/>
            <a:ext cx="2621487" cy="2929202"/>
          </a:xfrm>
        </p:spPr>
      </p:pic>
    </p:spTree>
    <p:extLst>
      <p:ext uri="{BB962C8B-B14F-4D97-AF65-F5344CB8AC3E}">
        <p14:creationId xmlns:p14="http://schemas.microsoft.com/office/powerpoint/2010/main" val="3617580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Ds. Hendrik de Cock </a:t>
            </a:r>
            <a:br>
              <a:rPr lang="en-US" b="1" dirty="0" smtClean="0"/>
            </a:br>
            <a:r>
              <a:rPr lang="en-US" b="1" dirty="0" smtClean="0"/>
              <a:t>(1801-1842)</a:t>
            </a:r>
            <a:endParaRPr lang="en-ZA" b="1" dirty="0"/>
          </a:p>
        </p:txBody>
      </p:sp>
      <p:sp>
        <p:nvSpPr>
          <p:cNvPr id="3" name="Content Placeholder 2"/>
          <p:cNvSpPr>
            <a:spLocks noGrp="1"/>
          </p:cNvSpPr>
          <p:nvPr>
            <p:ph idx="1"/>
          </p:nvPr>
        </p:nvSpPr>
        <p:spPr/>
        <p:txBody>
          <a:bodyPr/>
          <a:lstStyle/>
          <a:p>
            <a:pPr marL="0" indent="0">
              <a:buNone/>
            </a:pPr>
            <a:r>
              <a:rPr lang="nl-NL" dirty="0"/>
              <a:t>Die titel van sy bekende strydgeskrif teen die Gesange was: “De zoogenaamde Evangelische Gezangen, de oogappel der vervoerde en verleide menigte in de Sijnodaal Hervormde Kerk, ja zelfs nog van sommige van Gods kinderen uit blindheid, en om dat zij dronken geworden zijn door den wijn door den wijner harer hoererijen, nader nog getoetst, gewogen en te ligt bevonden, ja strijdig met al onze </a:t>
            </a:r>
            <a:r>
              <a:rPr lang="nl-NL" dirty="0" smtClean="0"/>
              <a:t>formulieren </a:t>
            </a:r>
            <a:r>
              <a:rPr lang="nl-NL" dirty="0"/>
              <a:t>van éénheid en Gods Woord (Mei 1835)”, Hendrik de Cock, </a:t>
            </a:r>
            <a:r>
              <a:rPr lang="nl-NL" i="1" dirty="0"/>
              <a:t>Verzamelde Werken</a:t>
            </a:r>
            <a:r>
              <a:rPr lang="nl-NL" dirty="0"/>
              <a:t>, deel II (Houten: Den Hertog, B.V., 1986), p.129-174.</a:t>
            </a:r>
            <a:endParaRPr lang="en-ZA" dirty="0"/>
          </a:p>
        </p:txBody>
      </p:sp>
    </p:spTree>
    <p:extLst>
      <p:ext uri="{BB962C8B-B14F-4D97-AF65-F5344CB8AC3E}">
        <p14:creationId xmlns:p14="http://schemas.microsoft.com/office/powerpoint/2010/main" val="312543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 MIST </a:t>
            </a:r>
            <a:r>
              <a:rPr lang="en-US" b="1" dirty="0" err="1" smtClean="0"/>
              <a:t>KERKORDE</a:t>
            </a:r>
            <a:r>
              <a:rPr lang="en-US" b="1" dirty="0" smtClean="0"/>
              <a:t>, 1804</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3161" y="2638768"/>
            <a:ext cx="2542232" cy="3126431"/>
          </a:xfrm>
        </p:spPr>
      </p:pic>
    </p:spTree>
    <p:extLst>
      <p:ext uri="{BB962C8B-B14F-4D97-AF65-F5344CB8AC3E}">
        <p14:creationId xmlns:p14="http://schemas.microsoft.com/office/powerpoint/2010/main" val="400184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METODISME</a:t>
            </a:r>
            <a:endParaRPr lang="en-ZA" b="1" dirty="0"/>
          </a:p>
        </p:txBody>
      </p:sp>
      <p:sp>
        <p:nvSpPr>
          <p:cNvPr id="3" name="Content Placeholder 2"/>
          <p:cNvSpPr>
            <a:spLocks noGrp="1"/>
          </p:cNvSpPr>
          <p:nvPr>
            <p:ph idx="1"/>
          </p:nvPr>
        </p:nvSpPr>
        <p:spPr/>
        <p:txBody>
          <a:bodyPr>
            <a:noAutofit/>
          </a:bodyPr>
          <a:lstStyle/>
          <a:p>
            <a:pPr marL="0" indent="0" algn="ctr">
              <a:buNone/>
            </a:pPr>
            <a:r>
              <a:rPr lang="nl-NL" sz="2800" dirty="0" smtClean="0"/>
              <a:t>“Die </a:t>
            </a:r>
            <a:r>
              <a:rPr lang="nl-NL" sz="2800" dirty="0"/>
              <a:t>Metodisme </a:t>
            </a:r>
            <a:r>
              <a:rPr lang="nl-NL" sz="2800" dirty="0" smtClean="0"/>
              <a:t>was </a:t>
            </a:r>
            <a:r>
              <a:rPr lang="nl-NL" sz="2800" dirty="0"/>
              <a:t>iets wat vreemd was vir die gereformeerde gelowiges wat gevoed is deur die aantekeninge by die Statevertaling en die gereformeerde belydenisskrifte.   Hierdie gelowiges het die nuwe leer en prediking, wat leer dat die mens sy eie wil tot redding het verwerp, en het die suiwer leer van die uitverkiesing of predestinasie gemis</a:t>
            </a:r>
            <a:r>
              <a:rPr lang="nl-NL" sz="2800" dirty="0" smtClean="0"/>
              <a:t>.” </a:t>
            </a:r>
            <a:endParaRPr lang="en-ZA" sz="2800" dirty="0"/>
          </a:p>
        </p:txBody>
      </p:sp>
    </p:spTree>
    <p:extLst>
      <p:ext uri="{BB962C8B-B14F-4D97-AF65-F5344CB8AC3E}">
        <p14:creationId xmlns:p14="http://schemas.microsoft.com/office/powerpoint/2010/main" val="144589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GESANGE</a:t>
            </a:r>
            <a:r>
              <a:rPr lang="en-US" b="1" dirty="0" smtClean="0"/>
              <a:t>, 1824 SE </a:t>
            </a:r>
            <a:r>
              <a:rPr lang="en-US" b="1" dirty="0" err="1" smtClean="0"/>
              <a:t>SINODE</a:t>
            </a:r>
            <a:endParaRPr lang="en-ZA" b="1" dirty="0"/>
          </a:p>
        </p:txBody>
      </p:sp>
      <p:sp>
        <p:nvSpPr>
          <p:cNvPr id="3" name="Content Placeholder 2"/>
          <p:cNvSpPr>
            <a:spLocks noGrp="1"/>
          </p:cNvSpPr>
          <p:nvPr>
            <p:ph idx="1"/>
          </p:nvPr>
        </p:nvSpPr>
        <p:spPr/>
        <p:txBody>
          <a:bodyPr>
            <a:normAutofit/>
          </a:bodyPr>
          <a:lstStyle/>
          <a:p>
            <a:pPr marL="0" indent="0">
              <a:buNone/>
            </a:pPr>
            <a:r>
              <a:rPr lang="nl-NL" sz="2800" dirty="0"/>
              <a:t>Die eerste amptelike Sinode in Suid Afrika is gehou in 1824, toe onder De Mist se Kerkorde die Reglement van die Nederlandse Kerkgenootskap van Willem I van 1816 aanvaar is. Dit was die finale aanslag teen die Dordtse Kerkorde.  Kollegialisme was nou die amptelike vorm van kerkregering in Suid Afrika.  Hierdie Sinode het ook nagelaat om die Evangeliese Gesange te toets, die nuwe Gesangeboek wat reeds in die kerke in gebruik geneem is in 1814. </a:t>
            </a:r>
            <a:endParaRPr lang="en-ZA" sz="2800" dirty="0"/>
          </a:p>
        </p:txBody>
      </p:sp>
    </p:spTree>
    <p:extLst>
      <p:ext uri="{BB962C8B-B14F-4D97-AF65-F5344CB8AC3E}">
        <p14:creationId xmlns:p14="http://schemas.microsoft.com/office/powerpoint/2010/main" val="4154086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NG </a:t>
            </a:r>
            <a:r>
              <a:rPr lang="en-US" b="1" dirty="0" err="1" smtClean="0"/>
              <a:t>KERK</a:t>
            </a:r>
            <a:r>
              <a:rPr lang="en-US" b="1" dirty="0" smtClean="0"/>
              <a:t>, 1843 </a:t>
            </a:r>
            <a:endParaRPr lang="en-ZA" b="1" dirty="0"/>
          </a:p>
        </p:txBody>
      </p:sp>
      <p:sp>
        <p:nvSpPr>
          <p:cNvPr id="3" name="Content Placeholder 2"/>
          <p:cNvSpPr>
            <a:spLocks noGrp="1"/>
          </p:cNvSpPr>
          <p:nvPr>
            <p:ph idx="1"/>
          </p:nvPr>
        </p:nvSpPr>
        <p:spPr/>
        <p:txBody>
          <a:bodyPr>
            <a:normAutofit/>
          </a:bodyPr>
          <a:lstStyle/>
          <a:p>
            <a:pPr marL="0" indent="0">
              <a:buNone/>
            </a:pPr>
            <a:r>
              <a:rPr lang="nl-NL" sz="2800" dirty="0" smtClean="0"/>
              <a:t>Die </a:t>
            </a:r>
            <a:r>
              <a:rPr lang="nl-NL" sz="2800" dirty="0"/>
              <a:t>liberale predikante in die Kaap het nie geglo aan die Drie-Eenheid, die onfeilbaarheid van die Skrif, wonderwerke, die Godheid van Christus nie, ens.  Een van hulle het selfs gesê dat hy nie vraag en antwoord 60 van die Heidelbergse Kategismes aanvaar nie. </a:t>
            </a:r>
            <a:endParaRPr lang="en-ZA" sz="2800" dirty="0"/>
          </a:p>
        </p:txBody>
      </p:sp>
    </p:spTree>
    <p:extLst>
      <p:ext uri="{BB962C8B-B14F-4D97-AF65-F5344CB8AC3E}">
        <p14:creationId xmlns:p14="http://schemas.microsoft.com/office/powerpoint/2010/main" val="605400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NH </a:t>
            </a:r>
            <a:r>
              <a:rPr lang="en-US" b="1" dirty="0" err="1" smtClean="0"/>
              <a:t>KERK</a:t>
            </a:r>
            <a:r>
              <a:rPr lang="en-US" b="1" dirty="0" smtClean="0"/>
              <a:t>, 1853 </a:t>
            </a:r>
            <a:endParaRPr lang="en-ZA" b="1" dirty="0"/>
          </a:p>
        </p:txBody>
      </p:sp>
      <p:sp>
        <p:nvSpPr>
          <p:cNvPr id="3" name="Content Placeholder 2"/>
          <p:cNvSpPr>
            <a:spLocks noGrp="1"/>
          </p:cNvSpPr>
          <p:nvPr>
            <p:ph idx="1"/>
          </p:nvPr>
        </p:nvSpPr>
        <p:spPr/>
        <p:txBody>
          <a:bodyPr>
            <a:normAutofit/>
          </a:bodyPr>
          <a:lstStyle/>
          <a:p>
            <a:pPr marL="0" indent="0">
              <a:buNone/>
            </a:pPr>
            <a:r>
              <a:rPr lang="nl-NL" sz="2800" dirty="0"/>
              <a:t>Hoewel dit verstaan kan word vanuit hulle situasie, was dit ongelukkig meer van ‘n politieke besluit as ‘n kerk reformasie in die Bybelse sin van die woord.  Die NGK en die NHK was basies een in leer, liturgie en kerkorde.  Hulle het meer oor die politiek verskil as oor die leer (wat omtrent nog steeds die situasie vandag is).  Die gereformeerdes het dus nogsteeds gewag vir ware bybelse reformasie in die kerke van Suid Afrika.</a:t>
            </a:r>
            <a:endParaRPr lang="en-ZA" sz="2800" dirty="0"/>
          </a:p>
        </p:txBody>
      </p:sp>
    </p:spTree>
    <p:extLst>
      <p:ext uri="{BB962C8B-B14F-4D97-AF65-F5344CB8AC3E}">
        <p14:creationId xmlns:p14="http://schemas.microsoft.com/office/powerpoint/2010/main" val="2274631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DOPPER</a:t>
            </a:r>
            <a:r>
              <a:rPr lang="en-US" b="1" dirty="0" err="1"/>
              <a:t>S</a:t>
            </a:r>
            <a:endParaRPr lang="en-ZA" b="1" dirty="0"/>
          </a:p>
        </p:txBody>
      </p:sp>
      <p:sp>
        <p:nvSpPr>
          <p:cNvPr id="3" name="Content Placeholder 2"/>
          <p:cNvSpPr>
            <a:spLocks noGrp="1"/>
          </p:cNvSpPr>
          <p:nvPr>
            <p:ph idx="1"/>
          </p:nvPr>
        </p:nvSpPr>
        <p:spPr/>
        <p:txBody>
          <a:bodyPr>
            <a:normAutofit lnSpcReduction="10000"/>
          </a:bodyPr>
          <a:lstStyle/>
          <a:p>
            <a:pPr marL="0" indent="0">
              <a:buNone/>
            </a:pPr>
            <a:r>
              <a:rPr lang="nl-NL" dirty="0"/>
              <a:t>Die naam Dopper is die nie-amptelike noemnaam vir mense van die Gereformeerde Kerk van Suid-Afrika (GKSA), vandag nog.  Hierdie naam is gegee aan ‘n groep gelowiges wat bestaan het lank voor die Gereformeerde kerk hervestig is in 1859. Die oorsprong van die naam is onseker, maar die volgende voorstelle lyk na die mees waarskynlike: </a:t>
            </a:r>
          </a:p>
          <a:p>
            <a:pPr marL="0" indent="0">
              <a:buNone/>
            </a:pPr>
            <a:r>
              <a:rPr lang="nl-NL" dirty="0" smtClean="0"/>
              <a:t>- </a:t>
            </a:r>
            <a:r>
              <a:rPr lang="nl-NL" dirty="0"/>
              <a:t>‘domper’ (‘n instrument wat gebruik is om ‘n kers uit te doof).   </a:t>
            </a:r>
          </a:p>
          <a:p>
            <a:pPr marL="0" indent="0">
              <a:buNone/>
            </a:pPr>
            <a:r>
              <a:rPr lang="nl-NL" dirty="0"/>
              <a:t>- Die Doppers is daarvan beskuldig dat hulle die ‘nuwe lig’ van die nuwe tyd in die Kaap uitdoof. Die Doppers self sien dit, inderdaad, as hulle roeping! </a:t>
            </a:r>
          </a:p>
          <a:p>
            <a:pPr marL="0" indent="0">
              <a:buNone/>
            </a:pPr>
            <a:endParaRPr lang="en-ZA" dirty="0"/>
          </a:p>
        </p:txBody>
      </p:sp>
    </p:spTree>
    <p:extLst>
      <p:ext uri="{BB962C8B-B14F-4D97-AF65-F5344CB8AC3E}">
        <p14:creationId xmlns:p14="http://schemas.microsoft.com/office/powerpoint/2010/main" val="2943680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DOPPERS</a:t>
            </a:r>
            <a:r>
              <a:rPr lang="en-US" b="1" dirty="0" smtClean="0"/>
              <a:t> SE </a:t>
            </a:r>
            <a:r>
              <a:rPr lang="en-US" b="1" dirty="0" err="1" smtClean="0"/>
              <a:t>KERKLIKE</a:t>
            </a:r>
            <a:r>
              <a:rPr lang="en-US" b="1" dirty="0" smtClean="0"/>
              <a:t> </a:t>
            </a:r>
            <a:r>
              <a:rPr lang="en-US" b="1" dirty="0" err="1" smtClean="0"/>
              <a:t>SOEKE</a:t>
            </a:r>
            <a:r>
              <a:rPr lang="en-US" b="1" dirty="0" smtClean="0"/>
              <a:t> </a:t>
            </a:r>
            <a:endParaRPr lang="en-ZA" b="1" dirty="0"/>
          </a:p>
        </p:txBody>
      </p:sp>
      <p:sp>
        <p:nvSpPr>
          <p:cNvPr id="3" name="Content Placeholder 2"/>
          <p:cNvSpPr>
            <a:spLocks noGrp="1"/>
          </p:cNvSpPr>
          <p:nvPr>
            <p:ph idx="1"/>
          </p:nvPr>
        </p:nvSpPr>
        <p:spPr/>
        <p:txBody>
          <a:bodyPr>
            <a:normAutofit/>
          </a:bodyPr>
          <a:lstStyle/>
          <a:p>
            <a:pPr marL="0" indent="0">
              <a:buNone/>
            </a:pPr>
            <a:r>
              <a:rPr lang="nl-NL" sz="2800" dirty="0"/>
              <a:t>Die Doppers wou ‘n kerk hê wat regeer word volgens Skrif, soos verwoord deur die sinode van Dordt, 1618/19.</a:t>
            </a:r>
            <a:endParaRPr lang="en-ZA" sz="2800" dirty="0"/>
          </a:p>
        </p:txBody>
      </p:sp>
    </p:spTree>
    <p:extLst>
      <p:ext uri="{BB962C8B-B14F-4D97-AF65-F5344CB8AC3E}">
        <p14:creationId xmlns:p14="http://schemas.microsoft.com/office/powerpoint/2010/main" val="802624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PAUL KRUGER </a:t>
            </a:r>
            <a:br>
              <a:rPr lang="en-US" b="1" dirty="0" smtClean="0"/>
            </a:br>
            <a:r>
              <a:rPr lang="en-US" b="1" dirty="0" smtClean="0"/>
              <a:t>(1825 – 1904) </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7981" y="2557463"/>
            <a:ext cx="2516037" cy="3317875"/>
          </a:xfrm>
        </p:spPr>
      </p:pic>
    </p:spTree>
    <p:extLst>
      <p:ext uri="{BB962C8B-B14F-4D97-AF65-F5344CB8AC3E}">
        <p14:creationId xmlns:p14="http://schemas.microsoft.com/office/powerpoint/2010/main" val="2660460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DIRK </a:t>
            </a:r>
            <a:r>
              <a:rPr lang="en-US" b="1" dirty="0" err="1" smtClean="0"/>
              <a:t>POSTMA</a:t>
            </a:r>
            <a:r>
              <a:rPr lang="en-US" b="1" dirty="0" smtClean="0"/>
              <a:t> </a:t>
            </a:r>
            <a:br>
              <a:rPr lang="en-US" b="1" dirty="0" smtClean="0"/>
            </a:br>
            <a:r>
              <a:rPr lang="en-US" b="1" dirty="0" smtClean="0"/>
              <a:t>(1818 – 1890) </a:t>
            </a:r>
            <a:endParaRPr lang="en-ZA"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4992" y="2557463"/>
            <a:ext cx="4802016" cy="3317875"/>
          </a:xfrm>
        </p:spPr>
      </p:pic>
    </p:spTree>
    <p:extLst>
      <p:ext uri="{BB962C8B-B14F-4D97-AF65-F5344CB8AC3E}">
        <p14:creationId xmlns:p14="http://schemas.microsoft.com/office/powerpoint/2010/main" val="1786077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HERVORMDE</a:t>
            </a:r>
            <a:r>
              <a:rPr lang="en-US" b="1" dirty="0" smtClean="0"/>
              <a:t> </a:t>
            </a:r>
            <a:r>
              <a:rPr lang="en-US" b="1" dirty="0" err="1" smtClean="0"/>
              <a:t>KERK</a:t>
            </a:r>
            <a:r>
              <a:rPr lang="en-US" b="1" dirty="0" smtClean="0"/>
              <a:t> </a:t>
            </a:r>
            <a:r>
              <a:rPr lang="en-US" b="1" dirty="0" err="1" smtClean="0"/>
              <a:t>BESLUIT</a:t>
            </a:r>
            <a:r>
              <a:rPr lang="en-US" b="1" dirty="0" smtClean="0"/>
              <a:t> </a:t>
            </a:r>
            <a:r>
              <a:rPr lang="en-US" b="1" dirty="0" err="1" smtClean="0"/>
              <a:t>OOR</a:t>
            </a:r>
            <a:r>
              <a:rPr lang="en-US" b="1" dirty="0" smtClean="0"/>
              <a:t> </a:t>
            </a:r>
            <a:r>
              <a:rPr lang="en-US" b="1" dirty="0" err="1" smtClean="0"/>
              <a:t>GESANGE</a:t>
            </a:r>
            <a:r>
              <a:rPr lang="en-US" b="1" dirty="0" smtClean="0"/>
              <a:t>, </a:t>
            </a:r>
            <a:r>
              <a:rPr lang="en-US" b="1" dirty="0" err="1" smtClean="0"/>
              <a:t>Januarie</a:t>
            </a:r>
            <a:r>
              <a:rPr lang="en-US" b="1" dirty="0" smtClean="0"/>
              <a:t> 1859</a:t>
            </a:r>
            <a:endParaRPr lang="en-ZA" b="1" dirty="0"/>
          </a:p>
        </p:txBody>
      </p:sp>
      <p:sp>
        <p:nvSpPr>
          <p:cNvPr id="3" name="Content Placeholder 2"/>
          <p:cNvSpPr>
            <a:spLocks noGrp="1"/>
          </p:cNvSpPr>
          <p:nvPr>
            <p:ph idx="1"/>
          </p:nvPr>
        </p:nvSpPr>
        <p:spPr/>
        <p:txBody>
          <a:bodyPr>
            <a:noAutofit/>
          </a:bodyPr>
          <a:lstStyle/>
          <a:p>
            <a:pPr marL="0" indent="0">
              <a:buNone/>
            </a:pPr>
            <a:r>
              <a:rPr lang="nl-NL" sz="3200" dirty="0"/>
              <a:t>By die Algemene Kerkvergadering van 10 Januarie 1859, is Postma se leer ondersoek en was die Vergadering tevrede. Hierdie vergadering het ook besluit dat evangeliese gesange behou moes word in die NHK.  Net soos die geval van die Ring van Graaf Reinet (1841) en die Kaapse Sinode (1847), was dit ‘n gewetensbinding, omdat hulle die beswaarde lidmate wou dwing om gesange te sing.</a:t>
            </a:r>
            <a:endParaRPr lang="en-ZA" sz="3200" dirty="0"/>
          </a:p>
        </p:txBody>
      </p:sp>
    </p:spTree>
    <p:extLst>
      <p:ext uri="{BB962C8B-B14F-4D97-AF65-F5344CB8AC3E}">
        <p14:creationId xmlns:p14="http://schemas.microsoft.com/office/powerpoint/2010/main" val="3143263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83288"/>
            <a:ext cx="9601196" cy="1602711"/>
          </a:xfrm>
        </p:spPr>
        <p:txBody>
          <a:bodyPr>
            <a:normAutofit fontScale="90000"/>
          </a:bodyPr>
          <a:lstStyle/>
          <a:p>
            <a:r>
              <a:rPr lang="en-US" b="1" dirty="0" err="1" smtClean="0"/>
              <a:t>HERSTIGTING</a:t>
            </a:r>
            <a:r>
              <a:rPr lang="en-US" b="1" dirty="0" smtClean="0"/>
              <a:t> VAN DIE </a:t>
            </a:r>
            <a:r>
              <a:rPr lang="en-US" b="1" dirty="0" err="1" smtClean="0"/>
              <a:t>GEREFORMEERDE</a:t>
            </a:r>
            <a:r>
              <a:rPr lang="en-US" b="1" dirty="0" smtClean="0"/>
              <a:t> </a:t>
            </a:r>
            <a:r>
              <a:rPr lang="en-US" b="1" dirty="0" err="1" smtClean="0"/>
              <a:t>KERK</a:t>
            </a:r>
            <a:r>
              <a:rPr lang="en-US" b="1" dirty="0" smtClean="0"/>
              <a:t> </a:t>
            </a:r>
            <a:br>
              <a:rPr lang="en-US" b="1" dirty="0" smtClean="0"/>
            </a:br>
            <a:r>
              <a:rPr lang="en-US" b="1" dirty="0" smtClean="0"/>
              <a:t>(11 </a:t>
            </a:r>
            <a:r>
              <a:rPr lang="en-US" b="1" dirty="0" err="1" smtClean="0"/>
              <a:t>Febr</a:t>
            </a:r>
            <a:r>
              <a:rPr lang="en-US" b="1" dirty="0" smtClean="0"/>
              <a:t>, 1859)</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7904" y="2557463"/>
            <a:ext cx="3156191" cy="3317875"/>
          </a:xfrm>
        </p:spPr>
      </p:pic>
    </p:spTree>
    <p:extLst>
      <p:ext uri="{BB962C8B-B14F-4D97-AF65-F5344CB8AC3E}">
        <p14:creationId xmlns:p14="http://schemas.microsoft.com/office/powerpoint/2010/main" val="2099978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Dopper</a:t>
            </a:r>
            <a:r>
              <a:rPr lang="en-US" b="1" dirty="0" smtClean="0"/>
              <a:t> </a:t>
            </a:r>
            <a:r>
              <a:rPr lang="en-US" b="1" dirty="0" err="1" smtClean="0"/>
              <a:t>versugtinge</a:t>
            </a:r>
            <a:endParaRPr lang="en-ZA" b="1" dirty="0"/>
          </a:p>
        </p:txBody>
      </p:sp>
      <p:sp>
        <p:nvSpPr>
          <p:cNvPr id="3" name="Content Placeholder 2"/>
          <p:cNvSpPr>
            <a:spLocks noGrp="1"/>
          </p:cNvSpPr>
          <p:nvPr>
            <p:ph idx="1"/>
          </p:nvPr>
        </p:nvSpPr>
        <p:spPr/>
        <p:txBody>
          <a:bodyPr>
            <a:normAutofit fontScale="92500" lnSpcReduction="20000"/>
          </a:bodyPr>
          <a:lstStyle/>
          <a:p>
            <a:pPr marL="0" indent="0">
              <a:buNone/>
            </a:pPr>
            <a:r>
              <a:rPr lang="nl-NL" dirty="0"/>
              <a:t>Deur hierdie optrede, is die Gereformeerde Kerk hervestig op 11 Februarie 1859, op die basis van die belydenisskrifte en kerkorde van Dordt, 1618/19, met Ds. Dirk Postma as eerste leraar.  Dit was die vrug van dekadelange stryd teen die valse leer, diens en tug wat in die kerke opgeneem is deur die humanistiese gees van die verligtingseeu, en die mistiese metodisme wat die reaksie daarop was.  Volgens Postma, kon die gereformeerdes, na die hervestiging, “... God weer te ‘kunnen dienen naar zijn Woord’, Gods Woord as die finale gesagsbron, kenbron en toetssteen vir die kerk in al sy geledinge, leer, kerkregering, liturgie en lewe, mog nie ‘te loor gaat’ nie; inteendeel ‘Gods Woord boven alles volgens art. 7 onzer belijdenis’  moet die heersende beginsel in die Kerk van die Here wees en nie ‘eigen goeddunken’  nie.  Aan die tug van daardie Woord moet die kerk van Christus hom in leer en lewe onderwerp.” </a:t>
            </a:r>
            <a:endParaRPr lang="en-ZA" dirty="0"/>
          </a:p>
        </p:txBody>
      </p:sp>
    </p:spTree>
    <p:extLst>
      <p:ext uri="{BB962C8B-B14F-4D97-AF65-F5344CB8AC3E}">
        <p14:creationId xmlns:p14="http://schemas.microsoft.com/office/powerpoint/2010/main" val="3139995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GKSA</a:t>
            </a:r>
            <a:r>
              <a:rPr lang="en-US" b="1" dirty="0" smtClean="0"/>
              <a:t> </a:t>
            </a:r>
            <a:r>
              <a:rPr lang="en-US" b="1" dirty="0" err="1" smtClean="0"/>
              <a:t>GROEI</a:t>
            </a:r>
            <a:r>
              <a:rPr lang="en-US" b="1" dirty="0" smtClean="0"/>
              <a:t> </a:t>
            </a:r>
            <a:endParaRPr lang="en-ZA" b="1" dirty="0"/>
          </a:p>
        </p:txBody>
      </p:sp>
      <p:sp>
        <p:nvSpPr>
          <p:cNvPr id="3" name="Content Placeholder 2"/>
          <p:cNvSpPr>
            <a:spLocks noGrp="1"/>
          </p:cNvSpPr>
          <p:nvPr>
            <p:ph idx="1"/>
          </p:nvPr>
        </p:nvSpPr>
        <p:spPr/>
        <p:txBody>
          <a:bodyPr>
            <a:normAutofit/>
          </a:bodyPr>
          <a:lstStyle/>
          <a:p>
            <a:pPr marL="0" indent="0">
              <a:buNone/>
            </a:pPr>
            <a:r>
              <a:rPr lang="nl-NL" sz="3200" dirty="0"/>
              <a:t>Die GKSA het gegroei van een gemeente met ongeveer 300 lidmate in 1859, tot 295 gemeentes met meer as 97 000 lidmate in </a:t>
            </a:r>
            <a:r>
              <a:rPr lang="nl-NL" sz="3200" dirty="0" smtClean="0"/>
              <a:t>2004</a:t>
            </a:r>
          </a:p>
          <a:p>
            <a:pPr marL="0" indent="0">
              <a:buNone/>
            </a:pPr>
            <a:r>
              <a:rPr lang="nl-NL" sz="3200" dirty="0" smtClean="0"/>
              <a:t>- Maar, volgens onlangse statistieke maak daar 3-4 gemeentes toe elke jaar ?</a:t>
            </a:r>
            <a:endParaRPr lang="en-ZA" sz="3200" dirty="0"/>
          </a:p>
        </p:txBody>
      </p:sp>
    </p:spTree>
    <p:extLst>
      <p:ext uri="{BB962C8B-B14F-4D97-AF65-F5344CB8AC3E}">
        <p14:creationId xmlns:p14="http://schemas.microsoft.com/office/powerpoint/2010/main" val="2279628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PU </a:t>
            </a:r>
            <a:r>
              <a:rPr lang="en-US" b="1" dirty="0" err="1" smtClean="0"/>
              <a:t>vir</a:t>
            </a:r>
            <a:r>
              <a:rPr lang="en-US" b="1" dirty="0" smtClean="0"/>
              <a:t> CHO</a:t>
            </a:r>
            <a:br>
              <a:rPr lang="en-US" b="1" dirty="0" smtClean="0"/>
            </a:br>
            <a:r>
              <a:rPr lang="en-US" b="1" dirty="0" smtClean="0"/>
              <a:t>(1869 – 2003) </a:t>
            </a:r>
            <a:endParaRPr lang="en-ZA"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8575" y="2557463"/>
            <a:ext cx="5974849" cy="3317875"/>
          </a:xfrm>
        </p:spPr>
      </p:pic>
    </p:spTree>
    <p:extLst>
      <p:ext uri="{BB962C8B-B14F-4D97-AF65-F5344CB8AC3E}">
        <p14:creationId xmlns:p14="http://schemas.microsoft.com/office/powerpoint/2010/main" val="1854925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TOTIUS</a:t>
            </a:r>
            <a:r>
              <a:rPr lang="en-US" b="1" dirty="0" smtClean="0"/>
              <a:t/>
            </a:r>
            <a:br>
              <a:rPr lang="en-US" b="1" dirty="0" smtClean="0"/>
            </a:br>
            <a:r>
              <a:rPr lang="en-US" b="1" dirty="0" smtClean="0"/>
              <a:t>(1877 – 1953)</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83364" y="2627802"/>
            <a:ext cx="4225271" cy="3317875"/>
          </a:xfrm>
        </p:spPr>
      </p:pic>
    </p:spTree>
    <p:extLst>
      <p:ext uri="{BB962C8B-B14F-4D97-AF65-F5344CB8AC3E}">
        <p14:creationId xmlns:p14="http://schemas.microsoft.com/office/powerpoint/2010/main" val="3905782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HG STOKER </a:t>
            </a:r>
            <a:br>
              <a:rPr lang="en-US" b="1" dirty="0" smtClean="0"/>
            </a:br>
            <a:r>
              <a:rPr lang="en-US" b="1" dirty="0" smtClean="0"/>
              <a:t>(1899 – 1993)</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5465" y="2557463"/>
            <a:ext cx="4441069" cy="3317875"/>
          </a:xfrm>
        </p:spPr>
      </p:pic>
    </p:spTree>
    <p:extLst>
      <p:ext uri="{BB962C8B-B14F-4D97-AF65-F5344CB8AC3E}">
        <p14:creationId xmlns:p14="http://schemas.microsoft.com/office/powerpoint/2010/main" val="1779323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WAS DIE </a:t>
            </a:r>
            <a:r>
              <a:rPr lang="en-US" b="1" dirty="0" err="1" smtClean="0"/>
              <a:t>HERSTIGTING</a:t>
            </a:r>
            <a:r>
              <a:rPr lang="en-US" b="1" dirty="0" smtClean="0"/>
              <a:t> VAN 1859 </a:t>
            </a:r>
            <a:r>
              <a:rPr lang="en-US" b="1" dirty="0" err="1" smtClean="0"/>
              <a:t>GEREGVERDIG</a:t>
            </a:r>
            <a:r>
              <a:rPr lang="en-US" b="1" dirty="0" smtClean="0"/>
              <a:t> ?</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5593" y="2770167"/>
            <a:ext cx="3022162" cy="3198553"/>
          </a:xfrm>
        </p:spPr>
      </p:pic>
    </p:spTree>
    <p:extLst>
      <p:ext uri="{BB962C8B-B14F-4D97-AF65-F5344CB8AC3E}">
        <p14:creationId xmlns:p14="http://schemas.microsoft.com/office/powerpoint/2010/main" val="1130433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Johannes </a:t>
            </a:r>
            <a:r>
              <a:rPr lang="en-US" b="1" dirty="0" err="1" smtClean="0"/>
              <a:t>Calvyn</a:t>
            </a:r>
            <a:r>
              <a:rPr lang="en-US" b="1" dirty="0" smtClean="0"/>
              <a:t/>
            </a:r>
            <a:br>
              <a:rPr lang="en-US" b="1" dirty="0" smtClean="0"/>
            </a:br>
            <a:r>
              <a:rPr lang="en-US" b="1" dirty="0" smtClean="0"/>
              <a:t>(1509 – 1564)</a:t>
            </a:r>
            <a:endParaRPr lang="en-ZA"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3160" y="2540619"/>
            <a:ext cx="2502040" cy="3268431"/>
          </a:xfrm>
        </p:spPr>
      </p:pic>
      <p:sp>
        <p:nvSpPr>
          <p:cNvPr id="5" name="Rectangle 4"/>
          <p:cNvSpPr/>
          <p:nvPr/>
        </p:nvSpPr>
        <p:spPr>
          <a:xfrm>
            <a:off x="3218821" y="2882173"/>
            <a:ext cx="6538127" cy="2862322"/>
          </a:xfrm>
          <a:prstGeom prst="rect">
            <a:avLst/>
          </a:prstGeom>
        </p:spPr>
        <p:txBody>
          <a:bodyPr wrap="square">
            <a:spAutoFit/>
          </a:bodyPr>
          <a:lstStyle/>
          <a:p>
            <a:r>
              <a:rPr lang="nl-NL" b="1" dirty="0"/>
              <a:t>As dan gevra sou word wat die belangrikste dinge is waardeur die geloof onder ons vasstaan, en sy waarheid behou, sal gevind word dat die volgende twee nie alleen die belangrikste plek het nie, maar daaronder ook al die ander dele insluit, en daarom die hele inhoud van die Christelike godsdiens saamvat, naamlik ‘n kennis, eerstens van die manier waarop God reg vereer moet word; en, tweedens, van die bron waarvandaan verlossing gekry moet word. As ons hierdie twee dinge nie reg insien nie, hoewel ons mag roem in die naam Christene, is ons aanspraak leeg en waardeloos ...</a:t>
            </a:r>
            <a:endParaRPr lang="en-ZA" b="1" dirty="0"/>
          </a:p>
        </p:txBody>
      </p:sp>
    </p:spTree>
    <p:extLst>
      <p:ext uri="{BB962C8B-B14F-4D97-AF65-F5344CB8AC3E}">
        <p14:creationId xmlns:p14="http://schemas.microsoft.com/office/powerpoint/2010/main" val="4177458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Nederlandse</a:t>
            </a:r>
            <a:r>
              <a:rPr lang="en-US" b="1" dirty="0" smtClean="0"/>
              <a:t> </a:t>
            </a:r>
            <a:r>
              <a:rPr lang="en-US" b="1" dirty="0" err="1" smtClean="0"/>
              <a:t>Geloofsbelydenis</a:t>
            </a:r>
            <a:r>
              <a:rPr lang="en-US" b="1" dirty="0" smtClean="0"/>
              <a:t> (1561)</a:t>
            </a:r>
            <a:br>
              <a:rPr lang="en-US" b="1" dirty="0" smtClean="0"/>
            </a:br>
            <a:r>
              <a:rPr lang="en-US" b="1" dirty="0" err="1" smtClean="0"/>
              <a:t>artikel</a:t>
            </a:r>
            <a:r>
              <a:rPr lang="en-US" b="1" dirty="0" smtClean="0"/>
              <a:t> 7 </a:t>
            </a:r>
            <a:endParaRPr lang="en-ZA" b="1" dirty="0"/>
          </a:p>
        </p:txBody>
      </p:sp>
      <p:sp>
        <p:nvSpPr>
          <p:cNvPr id="3" name="Content Placeholder 2"/>
          <p:cNvSpPr>
            <a:spLocks noGrp="1"/>
          </p:cNvSpPr>
          <p:nvPr>
            <p:ph idx="1"/>
          </p:nvPr>
        </p:nvSpPr>
        <p:spPr/>
        <p:txBody>
          <a:bodyPr>
            <a:normAutofit fontScale="92500"/>
          </a:bodyPr>
          <a:lstStyle/>
          <a:p>
            <a:pPr marL="0" indent="0">
              <a:buNone/>
            </a:pPr>
            <a:r>
              <a:rPr lang="nl-NL" dirty="0"/>
              <a:t>“Ons glo dat hierdie Heilige Skrif die wil van God volkome bevat en dat alles wat die mens vir sy saligheid moet glo, daarin voldoende geleer word (die tweede punt by Calvyn – SLC). Aangesien die hele wyse waarop God deur ons gedien moet word (die eerste punt by Calvyn – SLC), daarin uitvoerig beskrywe word, mag ook niemand, selfs nie die apostels nie, anders leer as wat ons reeds deur die Heilige Skrif geleer word nie—ja, al was dit ook ’n engel uit die hemel, soos die apostel Paulus sê (Gal.1:8,9). En aangesien dit verbode is om iets by die Woord van God by te voeg of daarvan weg te laat (Deut.12:32), blyk dit duidelik dat die leer daarvan heeltemaal volmaak en in alle opsigte volkome is. ...</a:t>
            </a:r>
            <a:endParaRPr lang="en-ZA" dirty="0"/>
          </a:p>
        </p:txBody>
      </p:sp>
    </p:spTree>
    <p:extLst>
      <p:ext uri="{BB962C8B-B14F-4D97-AF65-F5344CB8AC3E}">
        <p14:creationId xmlns:p14="http://schemas.microsoft.com/office/powerpoint/2010/main" val="3527943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Nederlandse</a:t>
            </a:r>
            <a:r>
              <a:rPr lang="en-US" b="1" dirty="0" smtClean="0"/>
              <a:t> </a:t>
            </a:r>
            <a:r>
              <a:rPr lang="en-US" b="1" dirty="0" err="1" smtClean="0"/>
              <a:t>Geloofsbelydenis</a:t>
            </a:r>
            <a:r>
              <a:rPr lang="en-US" b="1" dirty="0" smtClean="0"/>
              <a:t> </a:t>
            </a:r>
            <a:br>
              <a:rPr lang="en-US" b="1" dirty="0" smtClean="0"/>
            </a:br>
            <a:r>
              <a:rPr lang="en-US" b="1" dirty="0" err="1" smtClean="0"/>
              <a:t>artikel</a:t>
            </a:r>
            <a:r>
              <a:rPr lang="en-US" b="1" dirty="0" smtClean="0"/>
              <a:t> 32</a:t>
            </a:r>
            <a:endParaRPr lang="en-ZA" b="1" dirty="0"/>
          </a:p>
        </p:txBody>
      </p:sp>
      <p:sp>
        <p:nvSpPr>
          <p:cNvPr id="3" name="Content Placeholder 2"/>
          <p:cNvSpPr>
            <a:spLocks noGrp="1"/>
          </p:cNvSpPr>
          <p:nvPr>
            <p:ph idx="1"/>
          </p:nvPr>
        </p:nvSpPr>
        <p:spPr/>
        <p:txBody>
          <a:bodyPr>
            <a:normAutofit fontScale="92500"/>
          </a:bodyPr>
          <a:lstStyle/>
          <a:p>
            <a:pPr marL="0" indent="0">
              <a:buNone/>
            </a:pPr>
            <a:r>
              <a:rPr lang="nl-NL" dirty="0" smtClean="0"/>
              <a:t>“Ons </a:t>
            </a:r>
            <a:r>
              <a:rPr lang="nl-NL" dirty="0"/>
              <a:t>glo verder dat die regeerders van die kerk, al is dit nuttig en goed om onder mekaar ’n bepaalde orde tot instandhouding van die liggaam van die kerk in te stel en te handhaaf, tog noukeurig moet oppas om nie af te wyk van wat Christus, ons enigste Meester, vir ons ingestel het nie. En daarom verwerp ons alle menslike versinsels en alle wette wat mense sou wou invoer om God te dien en om, op watter manier ook al, die gewetens daardeur te bind en te dwing. Ons aanvaar derhalwe slegs wat kan dien om eendrag en eenheid te bewaar en te bevorder en om alles in gehoorsaamheid aan God te onderhou. Daarvoor is nodig die ban en alles wat daarmee saamhang, toegepas ooreenkomstig die Woord van God</a:t>
            </a:r>
            <a:r>
              <a:rPr lang="nl-NL" dirty="0" smtClean="0"/>
              <a:t>.” </a:t>
            </a:r>
            <a:endParaRPr lang="en-ZA" dirty="0"/>
          </a:p>
        </p:txBody>
      </p:sp>
    </p:spTree>
    <p:extLst>
      <p:ext uri="{BB962C8B-B14F-4D97-AF65-F5344CB8AC3E}">
        <p14:creationId xmlns:p14="http://schemas.microsoft.com/office/powerpoint/2010/main" val="3034832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Heidelbergse</a:t>
            </a:r>
            <a:r>
              <a:rPr lang="en-US" b="1" dirty="0" smtClean="0"/>
              <a:t> </a:t>
            </a:r>
            <a:r>
              <a:rPr lang="en-US" b="1" dirty="0" err="1" smtClean="0"/>
              <a:t>Kategismus</a:t>
            </a:r>
            <a:r>
              <a:rPr lang="en-US" b="1" dirty="0" smtClean="0"/>
              <a:t> (1563)</a:t>
            </a:r>
            <a:br>
              <a:rPr lang="en-US" b="1" dirty="0" smtClean="0"/>
            </a:br>
            <a:r>
              <a:rPr lang="en-US" b="1" dirty="0" err="1" smtClean="0"/>
              <a:t>Sondag</a:t>
            </a:r>
            <a:r>
              <a:rPr lang="en-US" b="1" dirty="0" smtClean="0"/>
              <a:t> 35, v/a 96</a:t>
            </a:r>
            <a:endParaRPr lang="en-ZA" b="1" dirty="0"/>
          </a:p>
        </p:txBody>
      </p:sp>
      <p:sp>
        <p:nvSpPr>
          <p:cNvPr id="3" name="Content Placeholder 2"/>
          <p:cNvSpPr>
            <a:spLocks noGrp="1"/>
          </p:cNvSpPr>
          <p:nvPr>
            <p:ph idx="1"/>
          </p:nvPr>
        </p:nvSpPr>
        <p:spPr/>
        <p:txBody>
          <a:bodyPr>
            <a:normAutofit/>
          </a:bodyPr>
          <a:lstStyle/>
          <a:p>
            <a:pPr marL="0" indent="0">
              <a:buNone/>
            </a:pPr>
            <a:r>
              <a:rPr lang="nl-NL" sz="3200" dirty="0"/>
              <a:t>Vraag 96: Wat eis God in die tweede gebod? Antwoord: Ons mag God op geen enkele manier afbeeld nie (Deut.4:15-19; Jes.40:18,25; Rom.1:22-24; Ha.17:29), en Hom op geen ander manier vereer as wat Hy in sy Woord beveel het nie (I Sam.15:23; Deut.4:23-24; 12:30-32; Matt.15:9; Joh.4:24).</a:t>
            </a:r>
            <a:endParaRPr lang="en-ZA" sz="3200" dirty="0"/>
          </a:p>
        </p:txBody>
      </p:sp>
    </p:spTree>
    <p:extLst>
      <p:ext uri="{BB962C8B-B14F-4D97-AF65-F5344CB8AC3E}">
        <p14:creationId xmlns:p14="http://schemas.microsoft.com/office/powerpoint/2010/main" val="2387282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Die </a:t>
            </a:r>
            <a:r>
              <a:rPr lang="en-US" b="1" dirty="0" err="1" smtClean="0"/>
              <a:t>gemeenskaplike</a:t>
            </a:r>
            <a:r>
              <a:rPr lang="en-US" b="1" dirty="0" smtClean="0"/>
              <a:t> sang </a:t>
            </a:r>
            <a:br>
              <a:rPr lang="en-US" b="1" dirty="0" smtClean="0"/>
            </a:br>
            <a:r>
              <a:rPr lang="en-US" b="1" dirty="0" smtClean="0"/>
              <a:t>is ‘n </a:t>
            </a:r>
            <a:r>
              <a:rPr lang="en-US" b="1" dirty="0" err="1" smtClean="0"/>
              <a:t>wesentlike</a:t>
            </a:r>
            <a:r>
              <a:rPr lang="en-US" b="1" dirty="0" smtClean="0"/>
              <a:t> </a:t>
            </a:r>
            <a:r>
              <a:rPr lang="en-US" b="1" dirty="0" err="1" smtClean="0"/>
              <a:t>saak</a:t>
            </a:r>
            <a:endParaRPr lang="en-ZA" b="1" dirty="0"/>
          </a:p>
        </p:txBody>
      </p:sp>
      <p:sp>
        <p:nvSpPr>
          <p:cNvPr id="3" name="Content Placeholder 2"/>
          <p:cNvSpPr>
            <a:spLocks noGrp="1"/>
          </p:cNvSpPr>
          <p:nvPr>
            <p:ph idx="1"/>
          </p:nvPr>
        </p:nvSpPr>
        <p:spPr/>
        <p:txBody>
          <a:bodyPr>
            <a:normAutofit lnSpcReduction="10000"/>
          </a:bodyPr>
          <a:lstStyle/>
          <a:p>
            <a:pPr marL="0" indent="0">
              <a:buNone/>
            </a:pPr>
            <a:r>
              <a:rPr lang="nl-NL" dirty="0" smtClean="0"/>
              <a:t>“Die </a:t>
            </a:r>
            <a:r>
              <a:rPr lang="nl-NL" dirty="0"/>
              <a:t>kerksang in ‘n erediens is beslis nie maar ‘n kleinigheid of ‘n middelmatige saak nie. 'Het is gansch geene bijzaak. Juist het tegenover¬gestelde.'Die gemeenskaplike sang dien by uitnemendheid tot ver-heerliking van God. Dit is ‘n gemeenskaplike bede en danksegging tot God. Dit is die stem van die gemeente waarin hy uitdrukking gee aan sy diepste gevoel. 'Zooals men zingt zoo gelooft men. Doordat wij ze van onze jeugd af aan hooren, worden die uitdrukkingen ons eigen, en als dus verkeerde leer in het kerkgezang gevonden wordt, dan kan het niet anders of de leer zal de gemeente als doordringen</a:t>
            </a:r>
            <a:r>
              <a:rPr lang="nl-NL" dirty="0" smtClean="0"/>
              <a:t>.” (GCP van der Vyver wat prof. JL Cachet aanhaal) </a:t>
            </a:r>
            <a:endParaRPr lang="en-ZA" dirty="0"/>
          </a:p>
        </p:txBody>
      </p:sp>
    </p:spTree>
    <p:extLst>
      <p:ext uri="{BB962C8B-B14F-4D97-AF65-F5344CB8AC3E}">
        <p14:creationId xmlns:p14="http://schemas.microsoft.com/office/powerpoint/2010/main" val="821696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Hoekom</a:t>
            </a:r>
            <a:r>
              <a:rPr lang="en-US" b="1" dirty="0" smtClean="0"/>
              <a:t> het </a:t>
            </a:r>
            <a:r>
              <a:rPr lang="en-US" b="1" dirty="0" err="1" smtClean="0"/>
              <a:t>Doppers</a:t>
            </a:r>
            <a:r>
              <a:rPr lang="en-US" b="1" dirty="0" smtClean="0"/>
              <a:t> </a:t>
            </a:r>
            <a:r>
              <a:rPr lang="en-US" b="1" dirty="0" err="1" smtClean="0"/>
              <a:t>gesange</a:t>
            </a:r>
            <a:r>
              <a:rPr lang="en-US" b="1" dirty="0" smtClean="0"/>
              <a:t> </a:t>
            </a:r>
            <a:r>
              <a:rPr lang="en-US" b="1" dirty="0" err="1" smtClean="0"/>
              <a:t>verwerp</a:t>
            </a:r>
            <a:r>
              <a:rPr lang="en-US" b="1" dirty="0" smtClean="0"/>
              <a:t> ?</a:t>
            </a:r>
            <a:endParaRPr lang="en-ZA" b="1" dirty="0"/>
          </a:p>
        </p:txBody>
      </p:sp>
      <p:sp>
        <p:nvSpPr>
          <p:cNvPr id="3" name="Content Placeholder 2"/>
          <p:cNvSpPr>
            <a:spLocks noGrp="1"/>
          </p:cNvSpPr>
          <p:nvPr>
            <p:ph idx="1"/>
          </p:nvPr>
        </p:nvSpPr>
        <p:spPr/>
        <p:txBody>
          <a:bodyPr>
            <a:normAutofit lnSpcReduction="10000"/>
          </a:bodyPr>
          <a:lstStyle/>
          <a:p>
            <a:pPr marL="0" indent="0">
              <a:buNone/>
            </a:pPr>
            <a:r>
              <a:rPr lang="nl-NL" dirty="0" smtClean="0"/>
              <a:t>“Dit </a:t>
            </a:r>
            <a:r>
              <a:rPr lang="nl-NL" dirty="0"/>
              <a:t>is duidelik: hulle het gemeen die Gesange bring ‘n valse Evangelie. … Uit die </a:t>
            </a:r>
            <a:r>
              <a:rPr lang="nl-NL" dirty="0" smtClean="0"/>
              <a:t>besluit </a:t>
            </a:r>
            <a:r>
              <a:rPr lang="nl-NL" dirty="0"/>
              <a:t>van die Sinode 1847 van die Kaapse N.G. Kerk, is dit ook wel duidelik dat die besware nie net gegaan het teen die Gesang-bundel as sodanig in die erediens nie,  maar wel ook teen die leerstellige inhoud van sekere Gesange.  Die Sinode onderskei tweeerlei besware t.w. dat die beswaardes ‘geweigerd hebben de Gezangen te zingen’ wat dui op ‘n beswaar teen Gesange as sodanig  en tweedens ‘zoo zy omtrent het een of ander gezang eenige bedenking of zwarigheid mogen hebben’ wat dui op die leerstellige besware teen sommige Gesange.” </a:t>
            </a:r>
            <a:r>
              <a:rPr lang="nl-NL" dirty="0" smtClean="0"/>
              <a:t>– GCP van der Vyver</a:t>
            </a:r>
            <a:endParaRPr lang="en-ZA" dirty="0"/>
          </a:p>
        </p:txBody>
      </p:sp>
    </p:spTree>
    <p:extLst>
      <p:ext uri="{BB962C8B-B14F-4D97-AF65-F5344CB8AC3E}">
        <p14:creationId xmlns:p14="http://schemas.microsoft.com/office/powerpoint/2010/main" val="3979735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Leerstellige</a:t>
            </a:r>
            <a:r>
              <a:rPr lang="en-US" b="1" dirty="0" smtClean="0"/>
              <a:t> </a:t>
            </a:r>
            <a:r>
              <a:rPr lang="en-US" b="1" dirty="0" err="1" smtClean="0"/>
              <a:t>stryd</a:t>
            </a:r>
            <a:r>
              <a:rPr lang="en-US" b="1" dirty="0" smtClean="0"/>
              <a:t> </a:t>
            </a:r>
            <a:endParaRPr lang="en-ZA" b="1" dirty="0"/>
          </a:p>
        </p:txBody>
      </p:sp>
      <p:sp>
        <p:nvSpPr>
          <p:cNvPr id="3" name="Content Placeholder 2"/>
          <p:cNvSpPr>
            <a:spLocks noGrp="1"/>
          </p:cNvSpPr>
          <p:nvPr>
            <p:ph idx="1"/>
          </p:nvPr>
        </p:nvSpPr>
        <p:spPr/>
        <p:txBody>
          <a:bodyPr>
            <a:normAutofit fontScale="92500" lnSpcReduction="10000"/>
          </a:bodyPr>
          <a:lstStyle/>
          <a:p>
            <a:pPr marL="0" indent="0">
              <a:buNone/>
            </a:pPr>
            <a:r>
              <a:rPr lang="nl-NL" dirty="0"/>
              <a:t>Maar die Gesange is ook gebruik om kettery in die kerk in te sing. Die gees van baie van die Gesange was liberaal, arminiaans en rooms. Die werklikheid het geleer dat as mens swak is in leer, lei dit uiteindelik tot ‘n valse erediens. Die NG en NH kerke in die 19e eeu het op verskillende maniere die Dordtse Leerreëls verwerp, wat duidelik handel oor God se soewereiniteit in redding, deur die uitverkiesing en verwerping: </a:t>
            </a:r>
          </a:p>
          <a:p>
            <a:pPr marL="0" indent="0">
              <a:buNone/>
            </a:pPr>
            <a:r>
              <a:rPr lang="nl-NL" dirty="0"/>
              <a:t>	Geen wonder dat die algemene </a:t>
            </a:r>
            <a:r>
              <a:rPr lang="nl-NL" dirty="0" smtClean="0"/>
              <a:t>versoenings leer </a:t>
            </a:r>
            <a:r>
              <a:rPr lang="nl-NL" dirty="0"/>
              <a:t>van menige Gesang nie as dwaling onderken en bestry is nie. In lyn hiermee is die leerstuk van die uitverkiesing deur sommige op die kansel van die Kaapse Kerk openlik verwerp en deur ander geheel en al </a:t>
            </a:r>
            <a:r>
              <a:rPr lang="nl-NL" dirty="0" smtClean="0"/>
              <a:t>verswyg</a:t>
            </a:r>
            <a:r>
              <a:rPr lang="nl-NL" dirty="0"/>
              <a:t>. </a:t>
            </a:r>
            <a:r>
              <a:rPr lang="nl-NL" dirty="0" smtClean="0"/>
              <a:t>– GCP van der Vyver</a:t>
            </a:r>
            <a:endParaRPr lang="nl-NL" dirty="0"/>
          </a:p>
          <a:p>
            <a:pPr marL="0" indent="0">
              <a:buNone/>
            </a:pPr>
            <a:endParaRPr lang="en-ZA" dirty="0"/>
          </a:p>
        </p:txBody>
      </p:sp>
    </p:spTree>
    <p:extLst>
      <p:ext uri="{BB962C8B-B14F-4D97-AF65-F5344CB8AC3E}">
        <p14:creationId xmlns:p14="http://schemas.microsoft.com/office/powerpoint/2010/main" val="2457088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VERVAL</a:t>
            </a:r>
            <a:r>
              <a:rPr lang="en-US" b="1" dirty="0" smtClean="0"/>
              <a:t> IN </a:t>
            </a:r>
            <a:r>
              <a:rPr lang="en-US" b="1" dirty="0" err="1" smtClean="0"/>
              <a:t>2DE</a:t>
            </a:r>
            <a:r>
              <a:rPr lang="en-US" b="1" dirty="0" smtClean="0"/>
              <a:t> </a:t>
            </a:r>
            <a:r>
              <a:rPr lang="en-US" b="1" dirty="0" err="1" smtClean="0"/>
              <a:t>HELFTE</a:t>
            </a:r>
            <a:r>
              <a:rPr lang="en-US" b="1" dirty="0" smtClean="0"/>
              <a:t> </a:t>
            </a:r>
            <a:br>
              <a:rPr lang="en-US" b="1" dirty="0" smtClean="0"/>
            </a:br>
            <a:r>
              <a:rPr lang="en-US" b="1" dirty="0" smtClean="0"/>
              <a:t>VAN DIE </a:t>
            </a:r>
            <a:r>
              <a:rPr lang="en-US" b="1" dirty="0" err="1" smtClean="0"/>
              <a:t>20STE</a:t>
            </a:r>
            <a:r>
              <a:rPr lang="en-US" b="1" dirty="0" smtClean="0"/>
              <a:t> </a:t>
            </a:r>
            <a:r>
              <a:rPr lang="en-US" b="1" dirty="0" err="1" smtClean="0"/>
              <a:t>EEU</a:t>
            </a:r>
            <a:r>
              <a:rPr lang="en-US" b="1" dirty="0" smtClean="0"/>
              <a:t> </a:t>
            </a:r>
            <a:r>
              <a:rPr lang="en-US" b="1" dirty="0" err="1" smtClean="0"/>
              <a:t>EN</a:t>
            </a:r>
            <a:r>
              <a:rPr lang="en-US" b="1" dirty="0" smtClean="0"/>
              <a:t> </a:t>
            </a:r>
            <a:r>
              <a:rPr lang="en-US" b="1" dirty="0" err="1" smtClean="0"/>
              <a:t>VERDER</a:t>
            </a:r>
            <a:endParaRPr lang="en-ZA" b="1" dirty="0"/>
          </a:p>
        </p:txBody>
      </p:sp>
      <p:sp>
        <p:nvSpPr>
          <p:cNvPr id="3" name="Content Placeholder 2"/>
          <p:cNvSpPr>
            <a:spLocks noGrp="1"/>
          </p:cNvSpPr>
          <p:nvPr>
            <p:ph idx="1"/>
          </p:nvPr>
        </p:nvSpPr>
        <p:spPr/>
        <p:txBody>
          <a:bodyPr/>
          <a:lstStyle/>
          <a:p>
            <a:pPr>
              <a:buFontTx/>
              <a:buChar char="-"/>
            </a:pPr>
            <a:r>
              <a:rPr lang="en-US" dirty="0" err="1" smtClean="0"/>
              <a:t>Wêrelds</a:t>
            </a:r>
            <a:r>
              <a:rPr lang="en-US" dirty="0" smtClean="0"/>
              <a:t> </a:t>
            </a:r>
            <a:r>
              <a:rPr lang="en-US" dirty="0" err="1" smtClean="0"/>
              <a:t>en</a:t>
            </a:r>
            <a:r>
              <a:rPr lang="en-US" dirty="0" smtClean="0"/>
              <a:t> </a:t>
            </a:r>
            <a:r>
              <a:rPr lang="en-US" dirty="0" err="1" smtClean="0"/>
              <a:t>materialisties</a:t>
            </a:r>
            <a:endParaRPr lang="en-US" dirty="0" smtClean="0"/>
          </a:p>
          <a:p>
            <a:pPr>
              <a:buFontTx/>
              <a:buChar char="-"/>
            </a:pPr>
            <a:r>
              <a:rPr lang="en-US" dirty="0" smtClean="0"/>
              <a:t>PU </a:t>
            </a:r>
            <a:r>
              <a:rPr lang="en-US" dirty="0" err="1" smtClean="0"/>
              <a:t>vir</a:t>
            </a:r>
            <a:r>
              <a:rPr lang="en-US" dirty="0" smtClean="0"/>
              <a:t> CHO </a:t>
            </a:r>
            <a:r>
              <a:rPr lang="en-US" dirty="0" err="1" smtClean="0"/>
              <a:t>wat</a:t>
            </a:r>
            <a:r>
              <a:rPr lang="en-US" dirty="0" smtClean="0"/>
              <a:t> </a:t>
            </a:r>
            <a:r>
              <a:rPr lang="en-US" dirty="0" err="1" smtClean="0"/>
              <a:t>sterf</a:t>
            </a:r>
            <a:r>
              <a:rPr lang="en-US" dirty="0" smtClean="0"/>
              <a:t> in 2003</a:t>
            </a:r>
          </a:p>
          <a:p>
            <a:pPr>
              <a:buFontTx/>
              <a:buChar char="-"/>
            </a:pPr>
            <a:r>
              <a:rPr lang="en-US" dirty="0" err="1" smtClean="0"/>
              <a:t>Nie-gereformeerde</a:t>
            </a:r>
            <a:r>
              <a:rPr lang="en-US" dirty="0" smtClean="0"/>
              <a:t> </a:t>
            </a:r>
            <a:r>
              <a:rPr lang="en-US" dirty="0" err="1" smtClean="0"/>
              <a:t>opvoeding</a:t>
            </a:r>
            <a:r>
              <a:rPr lang="en-US" dirty="0" smtClean="0"/>
              <a:t> (</a:t>
            </a:r>
            <a:r>
              <a:rPr lang="en-US" dirty="0" err="1" smtClean="0"/>
              <a:t>doopsformulier</a:t>
            </a:r>
            <a:r>
              <a:rPr lang="en-US" dirty="0" smtClean="0"/>
              <a:t>) – </a:t>
            </a:r>
            <a:r>
              <a:rPr lang="en-US" dirty="0" err="1" smtClean="0"/>
              <a:t>rol</a:t>
            </a:r>
            <a:r>
              <a:rPr lang="en-US" dirty="0" smtClean="0"/>
              <a:t> van die </a:t>
            </a:r>
            <a:r>
              <a:rPr lang="en-US" dirty="0" err="1" smtClean="0"/>
              <a:t>gesin</a:t>
            </a:r>
            <a:endParaRPr lang="en-US" dirty="0" smtClean="0"/>
          </a:p>
          <a:p>
            <a:pPr>
              <a:buFontTx/>
              <a:buChar char="-"/>
            </a:pPr>
            <a:r>
              <a:rPr lang="en-US" dirty="0" err="1" smtClean="0"/>
              <a:t>Kinderseën</a:t>
            </a:r>
            <a:r>
              <a:rPr lang="en-US" dirty="0" smtClean="0"/>
              <a:t> </a:t>
            </a:r>
            <a:r>
              <a:rPr lang="en-US" dirty="0" err="1" smtClean="0"/>
              <a:t>wat</a:t>
            </a:r>
            <a:r>
              <a:rPr lang="en-US" dirty="0" smtClean="0"/>
              <a:t> </a:t>
            </a:r>
            <a:r>
              <a:rPr lang="en-US" dirty="0" err="1" smtClean="0"/>
              <a:t>verwerp</a:t>
            </a:r>
            <a:r>
              <a:rPr lang="en-US" dirty="0" smtClean="0"/>
              <a:t> word </a:t>
            </a:r>
            <a:r>
              <a:rPr lang="en-US" dirty="0" err="1" smtClean="0"/>
              <a:t>vanaf</a:t>
            </a:r>
            <a:r>
              <a:rPr lang="en-US" dirty="0" smtClean="0"/>
              <a:t> </a:t>
            </a:r>
            <a:r>
              <a:rPr lang="en-US" dirty="0" err="1" smtClean="0"/>
              <a:t>veral</a:t>
            </a:r>
            <a:r>
              <a:rPr lang="en-US" dirty="0" smtClean="0"/>
              <a:t> die </a:t>
            </a:r>
            <a:r>
              <a:rPr lang="en-US" dirty="0" err="1" smtClean="0"/>
              <a:t>2de</a:t>
            </a:r>
            <a:r>
              <a:rPr lang="en-US" dirty="0" smtClean="0"/>
              <a:t> </a:t>
            </a:r>
            <a:r>
              <a:rPr lang="en-US" dirty="0" err="1" smtClean="0"/>
              <a:t>helfte</a:t>
            </a:r>
            <a:r>
              <a:rPr lang="en-US" dirty="0" smtClean="0"/>
              <a:t> van die </a:t>
            </a:r>
            <a:r>
              <a:rPr lang="en-US" dirty="0" err="1" smtClean="0"/>
              <a:t>20ste</a:t>
            </a:r>
            <a:r>
              <a:rPr lang="en-US" dirty="0" smtClean="0"/>
              <a:t> </a:t>
            </a:r>
            <a:r>
              <a:rPr lang="en-US" dirty="0" err="1" smtClean="0"/>
              <a:t>eeu</a:t>
            </a:r>
            <a:endParaRPr lang="en-US" dirty="0" smtClean="0"/>
          </a:p>
          <a:p>
            <a:pPr>
              <a:buFontTx/>
              <a:buChar char="-"/>
            </a:pPr>
            <a:r>
              <a:rPr lang="en-US" dirty="0" err="1" smtClean="0"/>
              <a:t>Kerk</a:t>
            </a:r>
            <a:r>
              <a:rPr lang="en-US" dirty="0" smtClean="0"/>
              <a:t> </a:t>
            </a:r>
            <a:r>
              <a:rPr lang="en-US" dirty="0" err="1" smtClean="0"/>
              <a:t>en</a:t>
            </a:r>
            <a:r>
              <a:rPr lang="en-US" dirty="0" smtClean="0"/>
              <a:t> </a:t>
            </a:r>
            <a:r>
              <a:rPr lang="en-US" dirty="0" err="1" smtClean="0"/>
              <a:t>volk</a:t>
            </a:r>
            <a:r>
              <a:rPr lang="en-US" dirty="0" smtClean="0"/>
              <a:t> </a:t>
            </a:r>
            <a:r>
              <a:rPr lang="en-US" dirty="0" err="1" smtClean="0"/>
              <a:t>skeeftrekkinge</a:t>
            </a:r>
            <a:endParaRPr lang="en-ZA" dirty="0"/>
          </a:p>
        </p:txBody>
      </p:sp>
    </p:spTree>
    <p:extLst>
      <p:ext uri="{BB962C8B-B14F-4D97-AF65-F5344CB8AC3E}">
        <p14:creationId xmlns:p14="http://schemas.microsoft.com/office/powerpoint/2010/main" val="2369564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DEFORMASIE</a:t>
            </a:r>
            <a:r>
              <a:rPr lang="en-US" b="1" dirty="0" smtClean="0"/>
              <a:t> </a:t>
            </a:r>
            <a:br>
              <a:rPr lang="en-US" b="1" dirty="0" smtClean="0"/>
            </a:br>
            <a:r>
              <a:rPr lang="en-US" b="1" dirty="0" err="1" smtClean="0"/>
              <a:t>Sinode</a:t>
            </a:r>
            <a:r>
              <a:rPr lang="en-US" b="1" dirty="0" smtClean="0"/>
              <a:t> 1939 </a:t>
            </a:r>
            <a:endParaRPr lang="en-ZA" b="1" dirty="0"/>
          </a:p>
        </p:txBody>
      </p:sp>
      <p:sp>
        <p:nvSpPr>
          <p:cNvPr id="3" name="Content Placeholder 2"/>
          <p:cNvSpPr>
            <a:spLocks noGrp="1"/>
          </p:cNvSpPr>
          <p:nvPr>
            <p:ph idx="1"/>
          </p:nvPr>
        </p:nvSpPr>
        <p:spPr/>
        <p:txBody>
          <a:bodyPr>
            <a:normAutofit fontScale="92500" lnSpcReduction="20000"/>
          </a:bodyPr>
          <a:lstStyle/>
          <a:p>
            <a:r>
              <a:rPr lang="en-US" sz="2200" dirty="0" err="1" smtClean="0"/>
              <a:t>Uitbreiding</a:t>
            </a:r>
            <a:r>
              <a:rPr lang="en-US" sz="2200" dirty="0" smtClean="0"/>
              <a:t> van die 6 </a:t>
            </a:r>
            <a:r>
              <a:rPr lang="en-US" sz="2200" dirty="0" err="1" smtClean="0"/>
              <a:t>liedere</a:t>
            </a:r>
            <a:r>
              <a:rPr lang="en-US" sz="2200" dirty="0" smtClean="0"/>
              <a:t> in KO </a:t>
            </a:r>
            <a:r>
              <a:rPr lang="en-US" sz="2200" dirty="0" err="1" smtClean="0"/>
              <a:t>art.69</a:t>
            </a:r>
            <a:r>
              <a:rPr lang="en-US" sz="2200" dirty="0" smtClean="0"/>
              <a:t> </a:t>
            </a:r>
          </a:p>
          <a:p>
            <a:r>
              <a:rPr lang="nl-NL" sz="2200" dirty="0"/>
              <a:t>In ‘n belangrike, insiggewende artikel wys Ds. LS Kruger, predikant emiritus van die GKSA, duidelik dat die kerkvaders van Dordt, wat die sinodes van Dordtrecht (1578), Middelburg (1581) en Dordrecht (1618/19) insluit, die naam Gesange gebruik het vir al die liedere wat nie deel was van die 150 Psalms nie, wat dus die Skrifberymings insluit, soos die lofprysing van Maria en van Simeon. Dit is ook belangrik om te let daarop dat die rede vir die insluiting van die ses Gesange (Skrifberymings) nie was om te dien as regverdiging vir die byvoeging van enige hoeveelheid Gesange nie, maar juis om die Gesange te beperk tot net daardie ses.  Baie gelowiges het hierdie geskiedkundige agtergrond vergeet of het nog nooit daarvan gehoor nie. </a:t>
            </a:r>
            <a:endParaRPr lang="nl-NL" sz="2200" dirty="0" smtClean="0"/>
          </a:p>
          <a:p>
            <a:r>
              <a:rPr lang="nl-NL" sz="2200" dirty="0" smtClean="0"/>
              <a:t>Rede vir byvoeging: ‘veral vir die feesdae’ (art.67)</a:t>
            </a:r>
            <a:endParaRPr lang="nl-NL" sz="2200" dirty="0"/>
          </a:p>
          <a:p>
            <a:endParaRPr lang="nl-NL" dirty="0"/>
          </a:p>
          <a:p>
            <a:endParaRPr lang="en-ZA" dirty="0"/>
          </a:p>
        </p:txBody>
      </p:sp>
    </p:spTree>
    <p:extLst>
      <p:ext uri="{BB962C8B-B14F-4D97-AF65-F5344CB8AC3E}">
        <p14:creationId xmlns:p14="http://schemas.microsoft.com/office/powerpoint/2010/main" val="472066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DEFORMASIE</a:t>
            </a:r>
            <a:r>
              <a:rPr lang="en-US" b="1" dirty="0" smtClean="0"/>
              <a:t/>
            </a:r>
            <a:br>
              <a:rPr lang="en-US" b="1" dirty="0" smtClean="0"/>
            </a:br>
            <a:r>
              <a:rPr lang="en-US" b="1" dirty="0" err="1" smtClean="0"/>
              <a:t>Sinode</a:t>
            </a:r>
            <a:r>
              <a:rPr lang="en-US" b="1" dirty="0" smtClean="0"/>
              <a:t> 1985</a:t>
            </a:r>
            <a:endParaRPr lang="en-ZA" b="1" dirty="0"/>
          </a:p>
        </p:txBody>
      </p:sp>
      <p:sp>
        <p:nvSpPr>
          <p:cNvPr id="3" name="Content Placeholder 2"/>
          <p:cNvSpPr>
            <a:spLocks noGrp="1"/>
          </p:cNvSpPr>
          <p:nvPr>
            <p:ph idx="1"/>
          </p:nvPr>
        </p:nvSpPr>
        <p:spPr/>
        <p:txBody>
          <a:bodyPr>
            <a:normAutofit fontScale="92500" lnSpcReduction="10000"/>
          </a:bodyPr>
          <a:lstStyle/>
          <a:p>
            <a:r>
              <a:rPr lang="en-US" dirty="0" err="1" smtClean="0"/>
              <a:t>Nuwe</a:t>
            </a:r>
            <a:r>
              <a:rPr lang="en-US" dirty="0" smtClean="0"/>
              <a:t> </a:t>
            </a:r>
            <a:r>
              <a:rPr lang="en-US" dirty="0" err="1" smtClean="0"/>
              <a:t>Afrikaanse</a:t>
            </a:r>
            <a:r>
              <a:rPr lang="en-US" dirty="0" smtClean="0"/>
              <a:t> </a:t>
            </a:r>
            <a:r>
              <a:rPr lang="en-US" dirty="0" err="1" smtClean="0"/>
              <a:t>Vertaling</a:t>
            </a:r>
            <a:r>
              <a:rPr lang="en-US" dirty="0" smtClean="0"/>
              <a:t> (1983) is </a:t>
            </a:r>
            <a:r>
              <a:rPr lang="en-US" dirty="0" err="1" smtClean="0"/>
              <a:t>aanvaar</a:t>
            </a:r>
            <a:r>
              <a:rPr lang="en-US" dirty="0" smtClean="0"/>
              <a:t>, </a:t>
            </a:r>
            <a:r>
              <a:rPr lang="en-US" dirty="0" err="1" smtClean="0"/>
              <a:t>wat</a:t>
            </a:r>
            <a:r>
              <a:rPr lang="en-US" dirty="0" smtClean="0"/>
              <a:t> ‘n </a:t>
            </a:r>
            <a:r>
              <a:rPr lang="en-US" dirty="0" err="1" smtClean="0"/>
              <a:t>ander</a:t>
            </a:r>
            <a:r>
              <a:rPr lang="en-US" dirty="0" smtClean="0"/>
              <a:t> </a:t>
            </a:r>
            <a:r>
              <a:rPr lang="en-US" dirty="0" err="1" smtClean="0"/>
              <a:t>vertaalmetode</a:t>
            </a:r>
            <a:r>
              <a:rPr lang="en-US" dirty="0" smtClean="0"/>
              <a:t> </a:t>
            </a:r>
            <a:r>
              <a:rPr lang="en-US" dirty="0" err="1" smtClean="0"/>
              <a:t>en</a:t>
            </a:r>
            <a:r>
              <a:rPr lang="en-US" dirty="0" smtClean="0"/>
              <a:t> </a:t>
            </a:r>
            <a:r>
              <a:rPr lang="en-US" dirty="0" err="1" smtClean="0"/>
              <a:t>grondtekste</a:t>
            </a:r>
            <a:r>
              <a:rPr lang="en-US" dirty="0" smtClean="0"/>
              <a:t> as die </a:t>
            </a:r>
            <a:r>
              <a:rPr lang="en-US" dirty="0" err="1" smtClean="0"/>
              <a:t>OAV</a:t>
            </a:r>
            <a:r>
              <a:rPr lang="en-US" dirty="0" smtClean="0"/>
              <a:t> (1933/53) </a:t>
            </a:r>
            <a:r>
              <a:rPr lang="en-US" dirty="0" err="1" smtClean="0"/>
              <a:t>gebruik</a:t>
            </a:r>
            <a:r>
              <a:rPr lang="en-US" dirty="0" smtClean="0"/>
              <a:t>.</a:t>
            </a:r>
          </a:p>
          <a:p>
            <a:r>
              <a:rPr lang="nl-NL" dirty="0"/>
              <a:t> ‘n Studie van die boek van Prof. Jacob van Bruggen, </a:t>
            </a:r>
            <a:r>
              <a:rPr lang="nl-NL" i="1" dirty="0" smtClean="0"/>
              <a:t>The Bible and the Future</a:t>
            </a:r>
            <a:r>
              <a:rPr lang="nl-NL" dirty="0" smtClean="0"/>
              <a:t>, </a:t>
            </a:r>
            <a:r>
              <a:rPr lang="nl-NL" dirty="0"/>
              <a:t>maak dit duidelik dat die dinamies ekwivalente vertalingsmetode, ‘n nuwe siening van God, die mens en sy wêreld inbring.  Hierdie vertaling konsentreer op die mens en moderne kommunikasie en nie op God en sy openbaring nie.  Dit bring my tot die gevolgtrekking dat dit moontlik een van die redes is waarom lidmate van die GKSA vandag aan verskillende kante van die debat mekaar nie kan verstaan nie, al wil hul graag.  ‘n Geslag is verdeel oor die verskillende maniere om God se Woord te verstaan en die ou historiese reformasie terme word nie meer gebruik nie.</a:t>
            </a:r>
            <a:endParaRPr lang="en-ZA" dirty="0"/>
          </a:p>
        </p:txBody>
      </p:sp>
    </p:spTree>
    <p:extLst>
      <p:ext uri="{BB962C8B-B14F-4D97-AF65-F5344CB8AC3E}">
        <p14:creationId xmlns:p14="http://schemas.microsoft.com/office/powerpoint/2010/main" val="92662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DEFORMASIE</a:t>
            </a:r>
            <a:r>
              <a:rPr lang="en-US" b="1" dirty="0" smtClean="0"/>
              <a:t> </a:t>
            </a:r>
            <a:br>
              <a:rPr lang="en-US" b="1" dirty="0" smtClean="0"/>
            </a:br>
            <a:r>
              <a:rPr lang="en-US" b="1" dirty="0" err="1" smtClean="0"/>
              <a:t>Sinode</a:t>
            </a:r>
            <a:r>
              <a:rPr lang="en-US" b="1" dirty="0" smtClean="0"/>
              <a:t> 2003</a:t>
            </a:r>
            <a:endParaRPr lang="en-ZA" b="1" dirty="0"/>
          </a:p>
        </p:txBody>
      </p:sp>
      <p:sp>
        <p:nvSpPr>
          <p:cNvPr id="3" name="Content Placeholder 2"/>
          <p:cNvSpPr>
            <a:spLocks noGrp="1"/>
          </p:cNvSpPr>
          <p:nvPr>
            <p:ph idx="1"/>
          </p:nvPr>
        </p:nvSpPr>
        <p:spPr/>
        <p:txBody>
          <a:bodyPr>
            <a:normAutofit fontScale="92500" lnSpcReduction="20000"/>
          </a:bodyPr>
          <a:lstStyle/>
          <a:p>
            <a:r>
              <a:rPr lang="en-US" dirty="0" err="1" smtClean="0"/>
              <a:t>Aanvaarding</a:t>
            </a:r>
            <a:r>
              <a:rPr lang="en-US" dirty="0" smtClean="0"/>
              <a:t> van die </a:t>
            </a:r>
            <a:r>
              <a:rPr lang="en-US" dirty="0" err="1" smtClean="0"/>
              <a:t>nie-Messiaanse</a:t>
            </a:r>
            <a:r>
              <a:rPr lang="en-US" dirty="0" smtClean="0"/>
              <a:t> </a:t>
            </a:r>
            <a:r>
              <a:rPr lang="en-US" dirty="0" err="1" smtClean="0"/>
              <a:t>Cloete</a:t>
            </a:r>
            <a:r>
              <a:rPr lang="en-US" dirty="0" smtClean="0"/>
              <a:t> </a:t>
            </a:r>
            <a:r>
              <a:rPr lang="en-US" dirty="0" err="1" smtClean="0"/>
              <a:t>omdigting</a:t>
            </a:r>
            <a:r>
              <a:rPr lang="en-US" dirty="0" smtClean="0"/>
              <a:t> </a:t>
            </a:r>
          </a:p>
          <a:p>
            <a:r>
              <a:rPr lang="nl-NL" dirty="0"/>
              <a:t> Die kritiek wat teen die nuwe psalmboek in gebring was, was beduidend (min of meer dieselfde bybelse en teologiese argumente as dié teen die NAV), maar die mees vernietigende en belangrike kritiek, was die belydenis van die hoofdigter van die nuwe psalms, prof. TT Cloete, ‘n lidmaat van die NG Kerk.  Hy het self gesê dat “Ps.110 is … volgens my teologiese raadgewers, volgens die NAV … nie ‘n Messiaanse Psalm nie.” (</a:t>
            </a:r>
            <a:r>
              <a:rPr lang="nl-NL" i="1" dirty="0"/>
              <a:t>Algemene Kerkbode</a:t>
            </a:r>
            <a:r>
              <a:rPr lang="nl-NL" dirty="0"/>
              <a:t>, 11-13 April, 2002). Elders het hy gesê dat “gebaseer op nuwe (teologiese - SLC) navorsing” hy messiaanse verwysings uit sekere van die Psalms weggelaat het. (</a:t>
            </a:r>
            <a:r>
              <a:rPr lang="nl-NL" i="1" dirty="0"/>
              <a:t>Rapport</a:t>
            </a:r>
            <a:r>
              <a:rPr lang="nl-NL" dirty="0"/>
              <a:t>, 4 November 2001).  Ek het eendag self vir professor Cloete raakgeloop in die bank </a:t>
            </a:r>
            <a:r>
              <a:rPr lang="nl-NL" dirty="0" smtClean="0"/>
              <a:t>in </a:t>
            </a:r>
            <a:r>
              <a:rPr lang="nl-NL" dirty="0"/>
              <a:t>Potchefstroom, en hy het mondelings hierdie sieninge aan my bevestig. </a:t>
            </a:r>
            <a:endParaRPr lang="en-ZA" dirty="0"/>
          </a:p>
        </p:txBody>
      </p:sp>
    </p:spTree>
    <p:extLst>
      <p:ext uri="{BB962C8B-B14F-4D97-AF65-F5344CB8AC3E}">
        <p14:creationId xmlns:p14="http://schemas.microsoft.com/office/powerpoint/2010/main" val="2698649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VERDERE</a:t>
            </a:r>
            <a:r>
              <a:rPr lang="en-US" b="1" dirty="0" smtClean="0"/>
              <a:t> </a:t>
            </a:r>
            <a:r>
              <a:rPr lang="en-US" b="1" dirty="0" err="1" smtClean="0"/>
              <a:t>DEFORMASIE</a:t>
            </a:r>
            <a:r>
              <a:rPr lang="en-US" b="1" dirty="0" smtClean="0"/>
              <a:t/>
            </a:r>
            <a:br>
              <a:rPr lang="en-US" b="1" dirty="0" smtClean="0"/>
            </a:br>
            <a:r>
              <a:rPr lang="en-US" b="1" dirty="0" err="1" smtClean="0"/>
              <a:t>Sinodes</a:t>
            </a:r>
            <a:r>
              <a:rPr lang="en-US" b="1" dirty="0" smtClean="0"/>
              <a:t> 2009 – 2012 - 2015</a:t>
            </a:r>
            <a:endParaRPr lang="en-ZA" b="1" dirty="0"/>
          </a:p>
        </p:txBody>
      </p:sp>
      <p:sp>
        <p:nvSpPr>
          <p:cNvPr id="3" name="Content Placeholder 2"/>
          <p:cNvSpPr>
            <a:spLocks noGrp="1"/>
          </p:cNvSpPr>
          <p:nvPr>
            <p:ph idx="1"/>
          </p:nvPr>
        </p:nvSpPr>
        <p:spPr/>
        <p:txBody>
          <a:bodyPr>
            <a:normAutofit/>
          </a:bodyPr>
          <a:lstStyle/>
          <a:p>
            <a:r>
              <a:rPr lang="en-US" sz="2800" dirty="0" smtClean="0"/>
              <a:t>2009: </a:t>
            </a:r>
            <a:r>
              <a:rPr lang="en-US" sz="2800" dirty="0" err="1" smtClean="0"/>
              <a:t>Vroue</a:t>
            </a:r>
            <a:r>
              <a:rPr lang="en-US" sz="2800" dirty="0" smtClean="0"/>
              <a:t> as </a:t>
            </a:r>
            <a:r>
              <a:rPr lang="en-US" sz="2800" dirty="0" err="1" smtClean="0"/>
              <a:t>diakens</a:t>
            </a:r>
            <a:r>
              <a:rPr lang="en-US" sz="2800" dirty="0" smtClean="0"/>
              <a:t> word </a:t>
            </a:r>
            <a:r>
              <a:rPr lang="en-US" sz="2800" dirty="0" err="1" smtClean="0"/>
              <a:t>finaal</a:t>
            </a:r>
            <a:r>
              <a:rPr lang="en-US" sz="2800" dirty="0" smtClean="0"/>
              <a:t> </a:t>
            </a:r>
            <a:r>
              <a:rPr lang="en-US" sz="2800" dirty="0" err="1" smtClean="0"/>
              <a:t>amptelik</a:t>
            </a:r>
            <a:r>
              <a:rPr lang="en-US" sz="2800" dirty="0" smtClean="0"/>
              <a:t> </a:t>
            </a:r>
            <a:r>
              <a:rPr lang="en-US" sz="2800" dirty="0" err="1" smtClean="0"/>
              <a:t>aanvaar</a:t>
            </a:r>
            <a:endParaRPr lang="en-US" sz="2800" dirty="0" smtClean="0"/>
          </a:p>
          <a:p>
            <a:r>
              <a:rPr lang="en-US" sz="2800" dirty="0" smtClean="0"/>
              <a:t>2012: </a:t>
            </a:r>
            <a:r>
              <a:rPr lang="en-US" sz="2800" dirty="0" err="1" smtClean="0"/>
              <a:t>Gesange</a:t>
            </a:r>
            <a:r>
              <a:rPr lang="en-US" sz="2800" dirty="0" smtClean="0"/>
              <a:t> word </a:t>
            </a:r>
            <a:r>
              <a:rPr lang="en-US" sz="2800" dirty="0" err="1" smtClean="0"/>
              <a:t>amptelik</a:t>
            </a:r>
            <a:r>
              <a:rPr lang="en-US" sz="2800" dirty="0" smtClean="0"/>
              <a:t> </a:t>
            </a:r>
            <a:r>
              <a:rPr lang="en-US" sz="2800" dirty="0" err="1" smtClean="0"/>
              <a:t>aanvaar</a:t>
            </a:r>
            <a:r>
              <a:rPr lang="en-US" sz="2800" dirty="0" smtClean="0"/>
              <a:t> </a:t>
            </a:r>
          </a:p>
          <a:p>
            <a:r>
              <a:rPr lang="en-US" sz="2800" dirty="0" smtClean="0"/>
              <a:t>2015: </a:t>
            </a:r>
            <a:r>
              <a:rPr lang="en-US" sz="2800" dirty="0" err="1" smtClean="0"/>
              <a:t>Daar</a:t>
            </a:r>
            <a:r>
              <a:rPr lang="en-US" sz="2800" dirty="0" smtClean="0"/>
              <a:t> word ‘</a:t>
            </a:r>
            <a:r>
              <a:rPr lang="en-US" sz="2800" dirty="0" err="1" smtClean="0"/>
              <a:t>ekumeniese</a:t>
            </a:r>
            <a:r>
              <a:rPr lang="en-US" sz="2800" dirty="0" smtClean="0"/>
              <a:t> </a:t>
            </a:r>
            <a:r>
              <a:rPr lang="en-US" sz="2800" dirty="0" err="1" smtClean="0"/>
              <a:t>bande</a:t>
            </a:r>
            <a:r>
              <a:rPr lang="en-US" sz="2800" dirty="0" smtClean="0"/>
              <a:t>’ </a:t>
            </a:r>
            <a:r>
              <a:rPr lang="en-US" sz="2800" dirty="0" err="1" smtClean="0"/>
              <a:t>gesluit</a:t>
            </a:r>
            <a:r>
              <a:rPr lang="en-US" sz="2800" dirty="0" smtClean="0"/>
              <a:t> met die </a:t>
            </a:r>
            <a:r>
              <a:rPr lang="en-US" sz="2800" dirty="0" err="1" smtClean="0"/>
              <a:t>afvallige</a:t>
            </a:r>
            <a:r>
              <a:rPr lang="en-US" sz="2800" dirty="0" smtClean="0"/>
              <a:t> NG </a:t>
            </a:r>
            <a:r>
              <a:rPr lang="en-US" sz="2800" dirty="0" err="1" smtClean="0"/>
              <a:t>Kerk</a:t>
            </a:r>
            <a:endParaRPr lang="en-ZA" sz="2800" dirty="0"/>
          </a:p>
        </p:txBody>
      </p:sp>
    </p:spTree>
    <p:extLst>
      <p:ext uri="{BB962C8B-B14F-4D97-AF65-F5344CB8AC3E}">
        <p14:creationId xmlns:p14="http://schemas.microsoft.com/office/powerpoint/2010/main" val="18976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PROFETIESE</a:t>
            </a:r>
            <a:r>
              <a:rPr lang="en-US" b="1" dirty="0" smtClean="0"/>
              <a:t> </a:t>
            </a:r>
            <a:r>
              <a:rPr lang="en-US" b="1" dirty="0" err="1" smtClean="0"/>
              <a:t>WOORDE</a:t>
            </a:r>
            <a:endParaRPr lang="en-ZA" b="1" dirty="0"/>
          </a:p>
        </p:txBody>
      </p:sp>
      <p:sp>
        <p:nvSpPr>
          <p:cNvPr id="3" name="Content Placeholder 2"/>
          <p:cNvSpPr>
            <a:spLocks noGrp="1"/>
          </p:cNvSpPr>
          <p:nvPr>
            <p:ph idx="1"/>
          </p:nvPr>
        </p:nvSpPr>
        <p:spPr/>
        <p:txBody>
          <a:bodyPr>
            <a:normAutofit/>
          </a:bodyPr>
          <a:lstStyle/>
          <a:p>
            <a:pPr marL="0" indent="0">
              <a:buNone/>
            </a:pPr>
            <a:r>
              <a:rPr lang="nl-NL" sz="3200" dirty="0" smtClean="0"/>
              <a:t>“Dit </a:t>
            </a:r>
            <a:r>
              <a:rPr lang="nl-NL" sz="3200" dirty="0"/>
              <a:t>beteken dat ons tans by die grootste meningverskil van die Gereformeerde Kerke in Suid-Afrika (GKSA) in sy 144-jarige bestaan uitgekom het. Die meningsverskil is onweerlegbaar, maar ons bede is dat die Here ons van ‘n skeuring sal bewaar</a:t>
            </a:r>
            <a:r>
              <a:rPr lang="nl-NL" sz="3200" dirty="0" smtClean="0"/>
              <a:t>.” – prof. Amie van Wyk (2003)</a:t>
            </a:r>
          </a:p>
          <a:p>
            <a:pPr marL="0" indent="0">
              <a:buNone/>
            </a:pPr>
            <a:r>
              <a:rPr lang="nl-NL" sz="3200" b="1" i="1" dirty="0" smtClean="0"/>
              <a:t>Vandag nog meer ?</a:t>
            </a:r>
            <a:endParaRPr lang="en-ZA" sz="3200" b="1" i="1" dirty="0"/>
          </a:p>
        </p:txBody>
      </p:sp>
    </p:spTree>
    <p:extLst>
      <p:ext uri="{BB962C8B-B14F-4D97-AF65-F5344CB8AC3E}">
        <p14:creationId xmlns:p14="http://schemas.microsoft.com/office/powerpoint/2010/main" val="688561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WAT</a:t>
            </a:r>
            <a:r>
              <a:rPr lang="en-US" b="1" dirty="0" smtClean="0"/>
              <a:t> IS DIE </a:t>
            </a:r>
            <a:r>
              <a:rPr lang="en-US" b="1" dirty="0" err="1" smtClean="0"/>
              <a:t>OPLOSSING</a:t>
            </a:r>
            <a:r>
              <a:rPr lang="en-US" b="1" dirty="0" smtClean="0"/>
              <a:t> ?</a:t>
            </a:r>
            <a:endParaRPr lang="en-ZA" b="1" dirty="0"/>
          </a:p>
        </p:txBody>
      </p:sp>
      <p:sp>
        <p:nvSpPr>
          <p:cNvPr id="3" name="Content Placeholder 2"/>
          <p:cNvSpPr>
            <a:spLocks noGrp="1"/>
          </p:cNvSpPr>
          <p:nvPr>
            <p:ph idx="1"/>
          </p:nvPr>
        </p:nvSpPr>
        <p:spPr/>
        <p:txBody>
          <a:bodyPr/>
          <a:lstStyle/>
          <a:p>
            <a:pPr marL="0" indent="0">
              <a:buNone/>
            </a:pPr>
            <a:r>
              <a:rPr lang="nl-NL" dirty="0"/>
              <a:t>Wat is die oplossing?  Niks nuuts nie.  Net ‘n opregte berou en gebed dat die Drie-Enige God ons genadig sal wees en red in hierdie tyd.  Ons moet bid dat die Here, deur sy genade weer predikers sal stuur ‘na sy hart’ (Jer.3:15); leraars wat die kudde weer kan teruglei na God se Woord; die verkondiging van die redding in Christus alleen; die inrig van die erediens volgens die Skrif; die toepassing van die kerklike tug in liefde; die opleiding van ouderlinge in die Skrif, belydenis en kerkorde; die verkondiging van die Evangelie aan die mense in Suid Afrika; sendingwerk, barmhartigheidswerk, ens. </a:t>
            </a:r>
            <a:endParaRPr lang="en-ZA" dirty="0"/>
          </a:p>
        </p:txBody>
      </p:sp>
    </p:spTree>
    <p:extLst>
      <p:ext uri="{BB962C8B-B14F-4D97-AF65-F5344CB8AC3E}">
        <p14:creationId xmlns:p14="http://schemas.microsoft.com/office/powerpoint/2010/main" val="2963653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DS. </a:t>
            </a:r>
            <a:r>
              <a:rPr lang="en-US" b="1" dirty="0" err="1" smtClean="0"/>
              <a:t>LS</a:t>
            </a:r>
            <a:r>
              <a:rPr lang="en-US" b="1" dirty="0" smtClean="0"/>
              <a:t> KRUGER </a:t>
            </a:r>
            <a:br>
              <a:rPr lang="en-US" b="1" dirty="0" smtClean="0"/>
            </a:br>
            <a:r>
              <a:rPr lang="en-US" b="1" dirty="0" smtClean="0"/>
              <a:t>(</a:t>
            </a:r>
            <a:r>
              <a:rPr lang="en-US" b="1" dirty="0" err="1" smtClean="0"/>
              <a:t>Waarom</a:t>
            </a:r>
            <a:r>
              <a:rPr lang="en-US" b="1" dirty="0" smtClean="0"/>
              <a:t> is </a:t>
            </a:r>
            <a:r>
              <a:rPr lang="en-US" b="1" dirty="0" err="1" smtClean="0"/>
              <a:t>jy</a:t>
            </a:r>
            <a:r>
              <a:rPr lang="en-US" b="1" dirty="0" smtClean="0"/>
              <a:t> lid van die </a:t>
            </a:r>
            <a:r>
              <a:rPr lang="en-US" b="1" dirty="0" err="1" smtClean="0"/>
              <a:t>GK</a:t>
            </a:r>
            <a:r>
              <a:rPr lang="en-US" b="1" dirty="0" smtClean="0"/>
              <a:t>?)</a:t>
            </a:r>
            <a:endParaRPr lang="en-ZA" b="1" dirty="0"/>
          </a:p>
        </p:txBody>
      </p:sp>
      <p:sp>
        <p:nvSpPr>
          <p:cNvPr id="3" name="Content Placeholder 2"/>
          <p:cNvSpPr>
            <a:spLocks noGrp="1"/>
          </p:cNvSpPr>
          <p:nvPr>
            <p:ph idx="1"/>
          </p:nvPr>
        </p:nvSpPr>
        <p:spPr/>
        <p:txBody>
          <a:bodyPr>
            <a:normAutofit fontScale="92500"/>
          </a:bodyPr>
          <a:lstStyle/>
          <a:p>
            <a:pPr marL="0" indent="0">
              <a:buNone/>
            </a:pPr>
            <a:r>
              <a:rPr lang="nl-NL" dirty="0"/>
              <a:t>Dit help niks vir die sinode van ‘n kerk om te sê dat hy byvoorbeeld die Drie Formuliere van Eenheid aanvaar en sy predikante aanvaar dit nie ten volle nie. Dit help ook niks om elke dag op die hoeke van die strate uit te roep dat jou leer Gereformeerd is maar in die praktyk van die lewe word die essensiële leerstukke van daardie belydenis, soos byvoorbeeld die predestinasieleer en die verbondsgedagte verwater; die prediking in die kerk as Woordverkondiging word verwater tot ‘n storieboek; die sakramente word willekeurig (bedien); en, in stede van Gods Verbondsgedagte te verkondig, word daar </a:t>
            </a:r>
            <a:r>
              <a:rPr lang="nl-NL" dirty="0" smtClean="0"/>
              <a:t>verval </a:t>
            </a:r>
            <a:r>
              <a:rPr lang="nl-NL" dirty="0"/>
              <a:t>in sektariese bekeringsveldtogte wat maak asof (daar) geen Verbond en geen Verbondsgenade is </a:t>
            </a:r>
            <a:r>
              <a:rPr lang="nl-NL" dirty="0" smtClean="0"/>
              <a:t>nie.</a:t>
            </a:r>
            <a:endParaRPr lang="en-ZA" dirty="0"/>
          </a:p>
        </p:txBody>
      </p:sp>
    </p:spTree>
    <p:extLst>
      <p:ext uri="{BB962C8B-B14F-4D97-AF65-F5344CB8AC3E}">
        <p14:creationId xmlns:p14="http://schemas.microsoft.com/office/powerpoint/2010/main" val="3080364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TOEKOMSHOOP</a:t>
            </a:r>
            <a:r>
              <a:rPr lang="en-US" b="1" dirty="0" smtClean="0"/>
              <a:t> </a:t>
            </a:r>
            <a:br>
              <a:rPr lang="en-US" b="1" dirty="0" smtClean="0"/>
            </a:br>
            <a:r>
              <a:rPr lang="en-US" b="1" dirty="0" smtClean="0"/>
              <a:t>(prof. HK Stoker)</a:t>
            </a:r>
            <a:endParaRPr lang="en-ZA" b="1" dirty="0"/>
          </a:p>
        </p:txBody>
      </p:sp>
      <p:sp>
        <p:nvSpPr>
          <p:cNvPr id="3" name="Content Placeholder 2"/>
          <p:cNvSpPr>
            <a:spLocks noGrp="1"/>
          </p:cNvSpPr>
          <p:nvPr>
            <p:ph idx="1"/>
          </p:nvPr>
        </p:nvSpPr>
        <p:spPr/>
        <p:txBody>
          <a:bodyPr>
            <a:normAutofit lnSpcReduction="10000"/>
          </a:bodyPr>
          <a:lstStyle/>
          <a:p>
            <a:pPr marL="0" indent="0">
              <a:buNone/>
            </a:pPr>
            <a:r>
              <a:rPr lang="nl-NL" dirty="0"/>
              <a:t>	Nieteenstaande hierdie agteruitgang glo ek nog dat daar ‘n kern van ons volk is wat aan sy verlede ten volle trou bly en in die regte rigting voortbou.  Ek glo nog dat daar ‘n tyd sal kom waarin God ons volk sal wakker skud tot ‘n stryd wat die so nodige antitese sal skep en die toegedekte antitese, die dubbelslagtige en dubbelhartige karakter van die sinkretisme, sal ontbloot en daardeur vernietig – </a:t>
            </a:r>
            <a:r>
              <a:rPr lang="nl-NL" b="1" dirty="0"/>
              <a:t>‘n stryd wat noodwendig op kerklike en godsdienstige terrein sal moet begin </a:t>
            </a:r>
            <a:r>
              <a:rPr lang="nl-NL" dirty="0"/>
              <a:t>(en meer spesifiek, by Sondag 35 van die Heidelbergse Kategismus – red.) omdat die Calvinisme die geestelike wortel van ons volksbestaan is. </a:t>
            </a:r>
            <a:endParaRPr lang="en-ZA" dirty="0"/>
          </a:p>
        </p:txBody>
      </p:sp>
    </p:spTree>
    <p:extLst>
      <p:ext uri="{BB962C8B-B14F-4D97-AF65-F5344CB8AC3E}">
        <p14:creationId xmlns:p14="http://schemas.microsoft.com/office/powerpoint/2010/main" val="3994233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ONS</a:t>
            </a:r>
            <a:r>
              <a:rPr lang="en-US" b="1" dirty="0" smtClean="0"/>
              <a:t> IS </a:t>
            </a:r>
            <a:r>
              <a:rPr lang="en-US" b="1" dirty="0" err="1" smtClean="0"/>
              <a:t>GEREFORMEERD</a:t>
            </a:r>
            <a:r>
              <a:rPr lang="en-US" b="1" dirty="0" smtClean="0"/>
              <a:t> = </a:t>
            </a:r>
            <a:br>
              <a:rPr lang="en-US" b="1" dirty="0" smtClean="0"/>
            </a:br>
            <a:r>
              <a:rPr lang="en-US" b="1" dirty="0" err="1" smtClean="0"/>
              <a:t>EK</a:t>
            </a:r>
            <a:r>
              <a:rPr lang="en-US" b="1" dirty="0" smtClean="0"/>
              <a:t> </a:t>
            </a:r>
            <a:r>
              <a:rPr lang="en-US" b="1" dirty="0" err="1" smtClean="0"/>
              <a:t>EN</a:t>
            </a:r>
            <a:r>
              <a:rPr lang="en-US" b="1" dirty="0" smtClean="0"/>
              <a:t> MY </a:t>
            </a:r>
            <a:r>
              <a:rPr lang="en-US" b="1" dirty="0" err="1" smtClean="0"/>
              <a:t>GESIN</a:t>
            </a:r>
            <a:r>
              <a:rPr lang="en-US" b="1" dirty="0" smtClean="0"/>
              <a:t> &amp; </a:t>
            </a:r>
            <a:r>
              <a:rPr lang="en-US" b="1" dirty="0" err="1" smtClean="0"/>
              <a:t>GEMEENTE</a:t>
            </a:r>
            <a:r>
              <a:rPr lang="en-US" b="1" dirty="0" smtClean="0"/>
              <a:t> </a:t>
            </a:r>
            <a:endParaRPr lang="en-ZA" b="1" dirty="0"/>
          </a:p>
        </p:txBody>
      </p:sp>
      <p:sp>
        <p:nvSpPr>
          <p:cNvPr id="3" name="Content Placeholder 2"/>
          <p:cNvSpPr>
            <a:spLocks noGrp="1"/>
          </p:cNvSpPr>
          <p:nvPr>
            <p:ph idx="1"/>
          </p:nvPr>
        </p:nvSpPr>
        <p:spPr/>
        <p:txBody>
          <a:bodyPr>
            <a:normAutofit/>
          </a:bodyPr>
          <a:lstStyle/>
          <a:p>
            <a:pPr marL="0" indent="0">
              <a:buNone/>
            </a:pPr>
            <a:r>
              <a:rPr lang="nl-NL" b="1" dirty="0">
                <a:latin typeface="Abyssinica SIL" panose="02000603020000020004" pitchFamily="2" charset="0"/>
              </a:rPr>
              <a:t>Joshua 24:14-15 </a:t>
            </a:r>
            <a:r>
              <a:rPr lang="nl-NL" dirty="0">
                <a:latin typeface="Abyssinica SIL" panose="02000603020000020004" pitchFamily="2" charset="0"/>
              </a:rPr>
              <a:t>  </a:t>
            </a:r>
            <a:r>
              <a:rPr lang="nl-NL" baseline="30000" dirty="0">
                <a:latin typeface="Abyssinica SIL" panose="02000603020000020004" pitchFamily="2" charset="0"/>
              </a:rPr>
              <a:t>14</a:t>
            </a:r>
            <a:r>
              <a:rPr lang="nl-NL" dirty="0">
                <a:latin typeface="Abyssinica SIL" panose="02000603020000020004" pitchFamily="2" charset="0"/>
              </a:rPr>
              <a:t> ¶ Vrees dan nou die HERE en dien Hom in opregtheid en waarheid, en verwyder die gode wat julle vaders gedien het oorkant die Eufraat en in Egipte, en dien die HERE.  </a:t>
            </a:r>
            <a:r>
              <a:rPr lang="nl-NL" baseline="30000" dirty="0">
                <a:latin typeface="Abyssinica SIL" panose="02000603020000020004" pitchFamily="2" charset="0"/>
              </a:rPr>
              <a:t>15</a:t>
            </a:r>
            <a:r>
              <a:rPr lang="nl-NL" dirty="0">
                <a:latin typeface="Abyssinica SIL" panose="02000603020000020004" pitchFamily="2" charset="0"/>
              </a:rPr>
              <a:t> Maar as dit verkeerd is in julle oë om die HERE te dien, kies dan vir julle vandag wie julle wil dien: òf die gode wat julle vaders daar oorkant die Eufraat gedien het, òf die gode van die Amoriete in wie se land julle woon; </a:t>
            </a:r>
            <a:r>
              <a:rPr lang="nl-NL" b="1" dirty="0">
                <a:latin typeface="Abyssinica SIL" panose="02000603020000020004" pitchFamily="2" charset="0"/>
              </a:rPr>
              <a:t>maar ek en my huis, ons sal die HERE dien.</a:t>
            </a:r>
            <a:endParaRPr lang="en-ZA" b="1" dirty="0"/>
          </a:p>
        </p:txBody>
      </p:sp>
    </p:spTree>
    <p:extLst>
      <p:ext uri="{BB962C8B-B14F-4D97-AF65-F5344CB8AC3E}">
        <p14:creationId xmlns:p14="http://schemas.microsoft.com/office/powerpoint/2010/main" val="80792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WAT</a:t>
            </a:r>
            <a:r>
              <a:rPr lang="en-US" b="1" dirty="0" smtClean="0"/>
              <a:t> IS </a:t>
            </a:r>
            <a:r>
              <a:rPr lang="en-US" b="1" dirty="0" err="1" smtClean="0"/>
              <a:t>ONS</a:t>
            </a:r>
            <a:r>
              <a:rPr lang="en-US" b="1" dirty="0" smtClean="0"/>
              <a:t> </a:t>
            </a:r>
            <a:r>
              <a:rPr lang="en-US" b="1" dirty="0" err="1" smtClean="0"/>
              <a:t>KERKLIKE</a:t>
            </a:r>
            <a:r>
              <a:rPr lang="en-US" b="1" dirty="0" smtClean="0"/>
              <a:t> </a:t>
            </a:r>
            <a:r>
              <a:rPr lang="en-US" b="1" dirty="0" err="1" smtClean="0"/>
              <a:t>ROEPING</a:t>
            </a:r>
            <a:r>
              <a:rPr lang="en-US" b="1" dirty="0" smtClean="0"/>
              <a:t> ?</a:t>
            </a:r>
            <a:endParaRPr lang="en-ZA" b="1" dirty="0"/>
          </a:p>
        </p:txBody>
      </p:sp>
      <p:sp>
        <p:nvSpPr>
          <p:cNvPr id="3" name="Content Placeholder 2"/>
          <p:cNvSpPr>
            <a:spLocks noGrp="1"/>
          </p:cNvSpPr>
          <p:nvPr>
            <p:ph idx="1"/>
          </p:nvPr>
        </p:nvSpPr>
        <p:spPr/>
        <p:txBody>
          <a:bodyPr>
            <a:normAutofit/>
          </a:bodyPr>
          <a:lstStyle/>
          <a:p>
            <a:pPr marL="0" indent="0">
              <a:buNone/>
            </a:pPr>
            <a:r>
              <a:rPr lang="nl-NL" dirty="0"/>
              <a:t>En dit is moontlik alleen deur die getroue prediking van en onderrig in die Evangelie van God deur Jesus </a:t>
            </a:r>
            <a:r>
              <a:rPr lang="nl-NL" dirty="0" smtClean="0"/>
              <a:t>Christus, in gesin en kerk. Mag </a:t>
            </a:r>
            <a:r>
              <a:rPr lang="nl-NL" dirty="0"/>
              <a:t>Hy, deur Sy onweerstaanbare genade, voortgaan om sy Kerk te vergader uit elke ‘stam en taal, volk en nasie’ (Op.5:9b), ook deur die GKSA, met haar oorspronklike roeping in gedagte wat gevestig is </a:t>
            </a:r>
            <a:r>
              <a:rPr lang="nl-NL" dirty="0" smtClean="0"/>
              <a:t>in </a:t>
            </a:r>
            <a:r>
              <a:rPr lang="nl-NL" dirty="0"/>
              <a:t>die Skrif (Hand.1:6; Mat.28:16-20):</a:t>
            </a:r>
          </a:p>
          <a:p>
            <a:pPr marL="0" indent="0">
              <a:buNone/>
            </a:pPr>
            <a:r>
              <a:rPr lang="nl-NL" dirty="0"/>
              <a:t>	… Ons is hier om die wet te handhaaf, en, indien moontlik, U ware gereformeerde Christelike Leer hier te plant en te versprei ... </a:t>
            </a:r>
            <a:endParaRPr lang="nl-NL" dirty="0" smtClean="0"/>
          </a:p>
        </p:txBody>
      </p:sp>
    </p:spTree>
    <p:extLst>
      <p:ext uri="{BB962C8B-B14F-4D97-AF65-F5344CB8AC3E}">
        <p14:creationId xmlns:p14="http://schemas.microsoft.com/office/powerpoint/2010/main" val="3342620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PSALM 67</a:t>
            </a:r>
            <a:endParaRPr lang="en-ZA" dirty="0"/>
          </a:p>
        </p:txBody>
      </p:sp>
      <p:sp>
        <p:nvSpPr>
          <p:cNvPr id="3" name="Content Placeholder 2"/>
          <p:cNvSpPr>
            <a:spLocks noGrp="1"/>
          </p:cNvSpPr>
          <p:nvPr>
            <p:ph idx="1"/>
          </p:nvPr>
        </p:nvSpPr>
        <p:spPr/>
        <p:txBody>
          <a:bodyPr>
            <a:normAutofit/>
          </a:bodyPr>
          <a:lstStyle/>
          <a:p>
            <a:pPr marL="0" indent="0">
              <a:buNone/>
            </a:pPr>
            <a:r>
              <a:rPr lang="nl-NL" sz="3200" b="1" dirty="0"/>
              <a:t>Psalm 67:1-2  Mag God ons genadig wees en ons seën; mag Hy sy aangesig by ons laat skyn! Sela.  2 </a:t>
            </a:r>
            <a:r>
              <a:rPr lang="nl-NL" sz="3200" b="1" i="1" u="sng" dirty="0" smtClean="0"/>
              <a:t>Sodat</a:t>
            </a:r>
            <a:r>
              <a:rPr lang="nl-NL" sz="3200" b="1" dirty="0" smtClean="0"/>
              <a:t> </a:t>
            </a:r>
            <a:r>
              <a:rPr lang="nl-NL" sz="3200" b="1" dirty="0"/>
              <a:t>die mense op aarde u weg kan ken, onder al die nasies u heil. </a:t>
            </a:r>
            <a:endParaRPr lang="nl-NL" sz="3200" b="1" dirty="0" smtClean="0"/>
          </a:p>
          <a:p>
            <a:pPr marL="0" indent="0" algn="ctr">
              <a:buNone/>
            </a:pPr>
            <a:r>
              <a:rPr lang="nl-NL" b="1" dirty="0" smtClean="0"/>
              <a:t>AS </a:t>
            </a:r>
            <a:r>
              <a:rPr lang="nl-NL" b="1" dirty="0"/>
              <a:t>ONS HIERMEE BESIG </a:t>
            </a:r>
            <a:r>
              <a:rPr lang="nl-NL" b="1" dirty="0" smtClean="0"/>
              <a:t>IS, DEUR DIE HERE SE GENADE, HET </a:t>
            </a:r>
            <a:r>
              <a:rPr lang="nl-NL" b="1" dirty="0"/>
              <a:t>DIE GEREFORMEERDE </a:t>
            </a:r>
            <a:r>
              <a:rPr lang="nl-NL" b="1" dirty="0" smtClean="0"/>
              <a:t>KERKE ‘N </a:t>
            </a:r>
            <a:r>
              <a:rPr lang="nl-NL" b="1" dirty="0"/>
              <a:t>TOEKOMS </a:t>
            </a:r>
          </a:p>
          <a:p>
            <a:endParaRPr lang="en-ZA" dirty="0"/>
          </a:p>
        </p:txBody>
      </p:sp>
    </p:spTree>
    <p:extLst>
      <p:ext uri="{BB962C8B-B14F-4D97-AF65-F5344CB8AC3E}">
        <p14:creationId xmlns:p14="http://schemas.microsoft.com/office/powerpoint/2010/main" val="18586320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511</TotalTime>
  <Words>3175</Words>
  <Application>Microsoft Office PowerPoint</Application>
  <PresentationFormat>Widescreen</PresentationFormat>
  <Paragraphs>105</Paragraphs>
  <Slides>52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Abyssinica SIL</vt:lpstr>
      <vt:lpstr>Arial</vt:lpstr>
      <vt:lpstr>Garamond</vt:lpstr>
      <vt:lpstr>Organic</vt:lpstr>
      <vt:lpstr>WAAROM GEREFORMEERD ?</vt:lpstr>
      <vt:lpstr>2. WAAROM IS DIE  KERKGESKIEDENIS BELANGRIK ?</vt:lpstr>
      <vt:lpstr>DIE KRISIS IN DIE GKSA</vt:lpstr>
      <vt:lpstr>4. GKSA QUO VADIS ?</vt:lpstr>
      <vt:lpstr>5. Vasco de Gama  1460 – 1524</vt:lpstr>
      <vt:lpstr>6. DIE VOC AAN DIE KAAP 1652</vt:lpstr>
      <vt:lpstr>Die Bagasie Statenvertaling (1637), Psalmboek (met Drie Formuliere van Enigheid </vt:lpstr>
      <vt:lpstr>Jan van Riebeeck gebed 1619 - 1677</vt:lpstr>
      <vt:lpstr>Franse Hugenote (1688)</vt:lpstr>
      <vt:lpstr>Sieketroosters  J. Steendam </vt:lpstr>
      <vt:lpstr>Psalmsang tot 1814 </vt:lpstr>
      <vt:lpstr>FRANSE REWOLUSIE 1789-1799 </vt:lpstr>
      <vt:lpstr>Wilhelmus a’Brakel (1635-1711)</vt:lpstr>
      <vt:lpstr>DRIE SUSTERS NGK; NHK; GK </vt:lpstr>
      <vt:lpstr>AFCHEIDING 1834 Ds. Hendrik de Cock </vt:lpstr>
      <vt:lpstr>Ds. Hendrik de Cock  (1801-1842)</vt:lpstr>
      <vt:lpstr>DE MIST KERKORDE, 1804</vt:lpstr>
      <vt:lpstr>METODISME</vt:lpstr>
      <vt:lpstr>GESANGE, 1824 SE SINODE</vt:lpstr>
      <vt:lpstr>NG KERK, 1843 </vt:lpstr>
      <vt:lpstr>NH KERK, 1853 </vt:lpstr>
      <vt:lpstr>DOPPERS</vt:lpstr>
      <vt:lpstr>DOPPERS SE KERKLIKE SOEKE </vt:lpstr>
      <vt:lpstr>PAUL KRUGER  (1825 – 1904) </vt:lpstr>
      <vt:lpstr>DIRK POSTMA  (1818 – 1890) </vt:lpstr>
      <vt:lpstr>HERVORMDE KERK BESLUIT OOR GESANGE, Januarie 1859</vt:lpstr>
      <vt:lpstr>HERSTIGTING VAN DIE GEREFORMEERDE KERK  (11 Febr, 1859)</vt:lpstr>
      <vt:lpstr>Dopper versugtinge</vt:lpstr>
      <vt:lpstr>GKSA GROEI </vt:lpstr>
      <vt:lpstr>PU vir CHO (1869 – 2003) </vt:lpstr>
      <vt:lpstr>TOTIUS (1877 – 1953)</vt:lpstr>
      <vt:lpstr>HG STOKER  (1899 – 1993)</vt:lpstr>
      <vt:lpstr>WAS DIE HERSTIGTING VAN 1859 GEREGVERDIG ?</vt:lpstr>
      <vt:lpstr>Johannes Calvyn (1509 – 1564)</vt:lpstr>
      <vt:lpstr>Nederlandse Geloofsbelydenis (1561) artikel 7 </vt:lpstr>
      <vt:lpstr>Nederlandse Geloofsbelydenis  artikel 32</vt:lpstr>
      <vt:lpstr>Heidelbergse Kategismus (1563) Sondag 35, v/a 96</vt:lpstr>
      <vt:lpstr>Die gemeenskaplike sang  is ‘n wesentlike saak</vt:lpstr>
      <vt:lpstr>Hoekom het Doppers gesange verwerp ?</vt:lpstr>
      <vt:lpstr>Leerstellige stryd </vt:lpstr>
      <vt:lpstr>VERVAL IN 2DE HELFTE  VAN DIE 20STE EEU EN VERDER</vt:lpstr>
      <vt:lpstr>DEFORMASIE  Sinode 1939 </vt:lpstr>
      <vt:lpstr>DEFORMASIE Sinode 1985</vt:lpstr>
      <vt:lpstr>DEFORMASIE  Sinode 2003</vt:lpstr>
      <vt:lpstr>VERDERE DEFORMASIE Sinodes 2009 – 2012 - 2015</vt:lpstr>
      <vt:lpstr>PROFETIESE WOORDE</vt:lpstr>
      <vt:lpstr>WAT IS DIE OPLOSSING ?</vt:lpstr>
      <vt:lpstr>DS. LS KRUGER  (Waarom is jy lid van die GK?)</vt:lpstr>
      <vt:lpstr>TOEKOMSHOOP  (prof. HK Stoker)</vt:lpstr>
      <vt:lpstr>ONS IS GEREFORMEERD =  EK EN MY GESIN &amp; GEMEENTE </vt:lpstr>
      <vt:lpstr>WAT IS ONS KERKLIKE ROEPING ?</vt:lpstr>
      <vt:lpstr>PSALM 67</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WAAROM GEREFORMEERD ?</dc:title>
  <dc:creator>Slabbert Le Cornu</dc:creator>
  <cp:lastModifiedBy>Slabbert Le Cornu</cp:lastModifiedBy>
  <cp:revision>26</cp:revision>
  <dcterms:created xsi:type="dcterms:W3CDTF">2015-02-05T13:46:26Z</dcterms:created>
  <dcterms:modified xsi:type="dcterms:W3CDTF">2015-02-11T21:06:45Z</dcterms:modified>
</cp:coreProperties>
</file>