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38"/>
  </p:notesMasterIdLst>
  <p:sldIdLst>
    <p:sldId id="256" r:id="rId2"/>
    <p:sldId id="291" r:id="rId3"/>
    <p:sldId id="257" r:id="rId4"/>
    <p:sldId id="258" r:id="rId5"/>
    <p:sldId id="259" r:id="rId6"/>
    <p:sldId id="260" r:id="rId7"/>
    <p:sldId id="263" r:id="rId8"/>
    <p:sldId id="262" r:id="rId9"/>
    <p:sldId id="261" r:id="rId10"/>
    <p:sldId id="264" r:id="rId11"/>
    <p:sldId id="265" r:id="rId12"/>
    <p:sldId id="266" r:id="rId13"/>
    <p:sldId id="267" r:id="rId14"/>
    <p:sldId id="268" r:id="rId15"/>
    <p:sldId id="269" r:id="rId16"/>
    <p:sldId id="270" r:id="rId17"/>
    <p:sldId id="271" r:id="rId18"/>
    <p:sldId id="272" r:id="rId19"/>
    <p:sldId id="273" r:id="rId20"/>
    <p:sldId id="274" r:id="rId21"/>
    <p:sldId id="276" r:id="rId22"/>
    <p:sldId id="275" r:id="rId23"/>
    <p:sldId id="277" r:id="rId24"/>
    <p:sldId id="278" r:id="rId25"/>
    <p:sldId id="279" r:id="rId26"/>
    <p:sldId id="280" r:id="rId27"/>
    <p:sldId id="281" r:id="rId28"/>
    <p:sldId id="282" r:id="rId29"/>
    <p:sldId id="283" r:id="rId30"/>
    <p:sldId id="284" r:id="rId31"/>
    <p:sldId id="285" r:id="rId32"/>
    <p:sldId id="287" r:id="rId33"/>
    <p:sldId id="288" r:id="rId34"/>
    <p:sldId id="290" r:id="rId35"/>
    <p:sldId id="286" r:id="rId36"/>
    <p:sldId id="289"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6" d="100"/>
          <a:sy n="86" d="100"/>
        </p:scale>
        <p:origin x="514"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F10910-689B-4402-9021-5C4D55ADE9CF}" type="datetimeFigureOut">
              <a:rPr lang="en-US" smtClean="0"/>
              <a:t>5/29/2022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F74EF7-6A42-4D3E-B648-227D41CBB3AF}" type="slidenum">
              <a:rPr lang="en-US" smtClean="0"/>
              <a:t>‹#›</a:t>
            </a:fld>
            <a:endParaRPr lang="en-US"/>
          </a:p>
        </p:txBody>
      </p:sp>
    </p:spTree>
    <p:extLst>
      <p:ext uri="{BB962C8B-B14F-4D97-AF65-F5344CB8AC3E}">
        <p14:creationId xmlns:p14="http://schemas.microsoft.com/office/powerpoint/2010/main" val="2714881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932D27C4-EA82-4E54-9355-BC5DB2BB3F9A}" type="datetime1">
              <a:rPr lang="en-US" smtClean="0"/>
              <a:t>5/29/2022</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7C5070-BE07-4295-947C-3322096928BB}" type="datetime1">
              <a:rPr lang="en-US" smtClean="0"/>
              <a:t>5/29/2022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45AAD7-BC43-4363-AFA0-846B58FFA0A1}" type="datetime1">
              <a:rPr lang="en-US" smtClean="0"/>
              <a:t>5/29/2022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6E12213-29AE-4761-84F7-95CE151C55A4}" type="datetime1">
              <a:rPr lang="en-US" smtClean="0"/>
              <a:t>5/29/2022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F0F02B-9717-4C72-AD0B-2B8E8B6BC82D}" type="datetime1">
              <a:rPr lang="en-US" smtClean="0"/>
              <a:t>5/29/2022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779B5C-3C7F-4C71-A831-784A47575BB7}" type="datetime1">
              <a:rPr lang="en-US" smtClean="0"/>
              <a:t>5/29/2022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742F52-0B3E-454D-8DF8-504981845355}" type="datetime1">
              <a:rPr lang="en-US" smtClean="0"/>
              <a:t>5/29/2022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85D3236-4E50-415F-9783-3F2982F06739}" type="datetime1">
              <a:rPr lang="en-US" smtClean="0"/>
              <a:t>5/29/2022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7E84DD-AF4B-4FED-9EEB-6F65E026F0CB}" type="datetime1">
              <a:rPr lang="en-US" smtClean="0"/>
              <a:t>5/29/2022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E129C6-A684-4E74-B085-50A2120928FF}" type="datetime1">
              <a:rPr lang="en-US" smtClean="0"/>
              <a:t>5/29/2022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8C9A91-2932-49C5-9A17-DD2A6087B395}" type="datetime1">
              <a:rPr lang="en-US" smtClean="0"/>
              <a:t>5/29/2022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0F21A0-8657-4E33-9105-148C708798A9}" type="datetime1">
              <a:rPr lang="en-US" smtClean="0"/>
              <a:t>5/29/2022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6E90064-3C09-4FB7-BD94-7690731C69D2}" type="datetime1">
              <a:rPr lang="en-US" smtClean="0"/>
              <a:t>5/29/2022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7775020-1BAD-4D7C-9E1A-85DBD60455A7}" type="datetime1">
              <a:rPr lang="en-US" smtClean="0"/>
              <a:t>5/29/2022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E577114-2A46-41E4-AC58-F2771DC805FA}" type="datetime1">
              <a:rPr lang="en-US" smtClean="0"/>
              <a:t>5/29/2022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650746-E5A5-486C-A17E-E3902F8E6CDF}" type="datetime1">
              <a:rPr lang="en-US" smtClean="0"/>
              <a:t>5/29/2022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F209CB-FAAD-49FF-AE6C-56A0DE9D75D0}" type="datetime1">
              <a:rPr lang="en-US" smtClean="0"/>
              <a:t>5/29/2022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2CC5489-B112-460D-9628-F236076E5439}" type="datetime1">
              <a:rPr lang="en-US" smtClean="0"/>
              <a:t>5/29/2022</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18371-495C-78EC-7E15-0344E44E26C1}"/>
              </a:ext>
            </a:extLst>
          </p:cNvPr>
          <p:cNvSpPr>
            <a:spLocks noGrp="1"/>
          </p:cNvSpPr>
          <p:nvPr>
            <p:ph type="ctrTitle"/>
          </p:nvPr>
        </p:nvSpPr>
        <p:spPr>
          <a:xfrm>
            <a:off x="1876424" y="704675"/>
            <a:ext cx="8791575" cy="3330430"/>
          </a:xfrm>
        </p:spPr>
        <p:txBody>
          <a:bodyPr>
            <a:normAutofit fontScale="90000"/>
          </a:bodyPr>
          <a:lstStyle/>
          <a:p>
            <a:pPr algn="ctr"/>
            <a:br>
              <a:rPr lang="af-ZA" sz="2400" b="1" dirty="0">
                <a:effectLst/>
                <a:latin typeface="Arial" panose="020B0604020202020204" pitchFamily="34" charset="0"/>
                <a:ea typeface="MS Mincho" panose="02020609040205080304" pitchFamily="49" charset="-128"/>
                <a:cs typeface="Times New Roman" panose="02020603050405020304" pitchFamily="18" charset="0"/>
              </a:rPr>
            </a:br>
            <a:br>
              <a:rPr lang="af-ZA" sz="2400" b="1" dirty="0">
                <a:effectLst/>
                <a:latin typeface="Arial" panose="020B0604020202020204" pitchFamily="34" charset="0"/>
                <a:ea typeface="MS Mincho" panose="02020609040205080304" pitchFamily="49" charset="-128"/>
                <a:cs typeface="Times New Roman" panose="02020603050405020304" pitchFamily="18" charset="0"/>
              </a:rPr>
            </a:br>
            <a:r>
              <a:rPr lang="af-ZA" sz="3600" b="1" dirty="0">
                <a:effectLst/>
                <a:latin typeface="Arial" panose="020B0604020202020204" pitchFamily="34" charset="0"/>
                <a:ea typeface="MS Mincho" panose="02020609040205080304" pitchFamily="49" charset="-128"/>
                <a:cs typeface="Times New Roman" panose="02020603050405020304" pitchFamily="18" charset="0"/>
              </a:rPr>
              <a:t>IN CHRISTUS GEHEILIG: </a:t>
            </a:r>
            <a:br>
              <a:rPr lang="af-ZA" sz="3600" b="1" dirty="0">
                <a:effectLst/>
                <a:latin typeface="Arial" panose="020B0604020202020204" pitchFamily="34" charset="0"/>
                <a:ea typeface="MS Mincho" panose="02020609040205080304" pitchFamily="49" charset="-128"/>
                <a:cs typeface="Times New Roman" panose="02020603050405020304" pitchFamily="18" charset="0"/>
              </a:rPr>
            </a:br>
            <a:br>
              <a:rPr lang="af-ZA" sz="3600" b="1" dirty="0">
                <a:effectLst/>
                <a:latin typeface="Arial" panose="020B0604020202020204" pitchFamily="34" charset="0"/>
                <a:ea typeface="MS Mincho" panose="02020609040205080304" pitchFamily="49" charset="-128"/>
                <a:cs typeface="Times New Roman" panose="02020603050405020304" pitchFamily="18" charset="0"/>
              </a:rPr>
            </a:br>
            <a:r>
              <a:rPr lang="af-ZA" sz="3600" b="1" dirty="0">
                <a:effectLst/>
                <a:latin typeface="Arial" panose="020B0604020202020204" pitchFamily="34" charset="0"/>
                <a:ea typeface="MS Mincho" panose="02020609040205080304" pitchFamily="49" charset="-128"/>
                <a:cs typeface="Times New Roman" panose="02020603050405020304" pitchFamily="18" charset="0"/>
              </a:rPr>
              <a:t>"Die doop is immers ’n seël en ontwyfelbare getuienis dat ons (én ons kinders) ’n ewige verbond met God het."</a:t>
            </a:r>
            <a:br>
              <a:rPr lang="en-US" sz="1800" dirty="0">
                <a:effectLst/>
                <a:latin typeface="Calibri" panose="020F0502020204030204" pitchFamily="34" charset="0"/>
                <a:ea typeface="MS Mincho" panose="02020609040205080304" pitchFamily="49" charset="-128"/>
                <a:cs typeface="Times New Roman" panose="02020603050405020304" pitchFamily="18" charset="0"/>
              </a:rPr>
            </a:br>
            <a:endParaRPr lang="en-US" dirty="0"/>
          </a:p>
        </p:txBody>
      </p:sp>
      <p:sp>
        <p:nvSpPr>
          <p:cNvPr id="3" name="Subtitle 2">
            <a:extLst>
              <a:ext uri="{FF2B5EF4-FFF2-40B4-BE49-F238E27FC236}">
                <a16:creationId xmlns:a16="http://schemas.microsoft.com/office/drawing/2014/main" id="{1A1373B9-08BF-3DDC-2B66-5C85E6BFB4E2}"/>
              </a:ext>
            </a:extLst>
          </p:cNvPr>
          <p:cNvSpPr>
            <a:spLocks noGrp="1"/>
          </p:cNvSpPr>
          <p:nvPr>
            <p:ph type="subTitle" idx="1"/>
          </p:nvPr>
        </p:nvSpPr>
        <p:spPr>
          <a:xfrm>
            <a:off x="1876424" y="3917658"/>
            <a:ext cx="8791575" cy="2235667"/>
          </a:xfrm>
        </p:spPr>
        <p:txBody>
          <a:bodyPr>
            <a:normAutofit/>
          </a:bodyPr>
          <a:lstStyle/>
          <a:p>
            <a:endParaRPr lang="af-ZA" sz="1800" b="1" dirty="0">
              <a:effectLst/>
              <a:latin typeface="Arial" panose="020B0604020202020204" pitchFamily="34" charset="0"/>
              <a:ea typeface="MS Mincho" panose="02020609040205080304" pitchFamily="49" charset="-128"/>
              <a:cs typeface="Times New Roman" panose="02020603050405020304" pitchFamily="18" charset="0"/>
            </a:endParaRPr>
          </a:p>
          <a:p>
            <a:pPr algn="ctr"/>
            <a:r>
              <a:rPr lang="af-ZA" sz="2400" b="1" dirty="0">
                <a:effectLst/>
                <a:latin typeface="Arial" panose="020B0604020202020204" pitchFamily="34" charset="0"/>
                <a:ea typeface="MS Mincho" panose="02020609040205080304" pitchFamily="49" charset="-128"/>
                <a:cs typeface="Times New Roman" panose="02020603050405020304" pitchFamily="18" charset="0"/>
              </a:rPr>
              <a:t>Hoe moet die </a:t>
            </a:r>
            <a:r>
              <a:rPr lang="af-ZA" sz="2400" b="1" i="1" dirty="0">
                <a:effectLst/>
                <a:latin typeface="Arial" panose="020B0604020202020204" pitchFamily="34" charset="0"/>
                <a:ea typeface="MS Mincho" panose="02020609040205080304" pitchFamily="49" charset="-128"/>
                <a:cs typeface="Times New Roman" panose="02020603050405020304" pitchFamily="18" charset="0"/>
              </a:rPr>
              <a:t>"FORMULIER VIR DIE BEDIENING VAN DIE HEILIGE DOOP AAN KINDERS" </a:t>
            </a:r>
            <a:r>
              <a:rPr lang="af-ZA" sz="2400" b="1" dirty="0">
                <a:effectLst/>
                <a:latin typeface="Arial" panose="020B0604020202020204" pitchFamily="34" charset="0"/>
                <a:ea typeface="MS Mincho" panose="02020609040205080304" pitchFamily="49" charset="-128"/>
                <a:cs typeface="Times New Roman" panose="02020603050405020304" pitchFamily="18" charset="0"/>
              </a:rPr>
              <a:t>(FBK) verstaan word? </a:t>
            </a:r>
            <a:r>
              <a:rPr lang="af-ZA" sz="1800" b="1" dirty="0">
                <a:effectLst/>
                <a:latin typeface="Arial" panose="020B0604020202020204" pitchFamily="34" charset="0"/>
                <a:ea typeface="MS Mincho" panose="02020609040205080304" pitchFamily="49" charset="-128"/>
                <a:cs typeface="Times New Roman" panose="02020603050405020304" pitchFamily="18" charset="0"/>
              </a:rPr>
              <a:t>S. LE CORNU</a:t>
            </a:r>
            <a:endParaRPr lang="en-US"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4194967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14543-E590-775E-F45E-CD030B61FE9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770AB5D-B868-B760-2D6A-7D4DA10B4DB1}"/>
              </a:ext>
            </a:extLst>
          </p:cNvPr>
          <p:cNvSpPr>
            <a:spLocks noGrp="1"/>
          </p:cNvSpPr>
          <p:nvPr>
            <p:ph idx="1"/>
          </p:nvPr>
        </p:nvSpPr>
        <p:spPr/>
        <p:txBody>
          <a:bodyPr>
            <a:normAutofit fontScale="85000" lnSpcReduction="10000"/>
          </a:bodyPr>
          <a:lstStyle/>
          <a:p>
            <a:r>
              <a:rPr lang="en-US" sz="13800" dirty="0"/>
              <a:t>082 770 2669</a:t>
            </a:r>
          </a:p>
        </p:txBody>
      </p:sp>
      <p:sp>
        <p:nvSpPr>
          <p:cNvPr id="4" name="Slide Number Placeholder 3">
            <a:extLst>
              <a:ext uri="{FF2B5EF4-FFF2-40B4-BE49-F238E27FC236}">
                <a16:creationId xmlns:a16="http://schemas.microsoft.com/office/drawing/2014/main" id="{D3F321FB-16A7-F49E-5477-873EE1F4FBD3}"/>
              </a:ext>
            </a:extLst>
          </p:cNvPr>
          <p:cNvSpPr>
            <a:spLocks noGrp="1"/>
          </p:cNvSpPr>
          <p:nvPr>
            <p:ph type="sldNum" sz="quarter" idx="12"/>
          </p:nvPr>
        </p:nvSpPr>
        <p:spPr/>
        <p:txBody>
          <a:bodyPr/>
          <a:lstStyle/>
          <a:p>
            <a:fld id="{6D22F896-40B5-4ADD-8801-0D06FADFA095}" type="slidenum">
              <a:rPr lang="en-US" smtClean="0"/>
              <a:t>2</a:t>
            </a:fld>
            <a:endParaRPr lang="en-US" dirty="0"/>
          </a:p>
        </p:txBody>
      </p:sp>
    </p:spTree>
    <p:extLst>
      <p:ext uri="{BB962C8B-B14F-4D97-AF65-F5344CB8AC3E}">
        <p14:creationId xmlns:p14="http://schemas.microsoft.com/office/powerpoint/2010/main" val="1635600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6421-8341-6A03-C2A6-0355B8AAFB01}"/>
              </a:ext>
            </a:extLst>
          </p:cNvPr>
          <p:cNvSpPr>
            <a:spLocks noGrp="1"/>
          </p:cNvSpPr>
          <p:nvPr>
            <p:ph type="title"/>
          </p:nvPr>
        </p:nvSpPr>
        <p:spPr>
          <a:xfrm>
            <a:off x="1141413" y="618517"/>
            <a:ext cx="9905998" cy="1747178"/>
          </a:xfrm>
        </p:spPr>
        <p:txBody>
          <a:bodyPr>
            <a:normAutofit/>
          </a:bodyPr>
          <a:lstStyle/>
          <a:p>
            <a:pPr algn="ctr"/>
            <a:br>
              <a:rPr lang="af-ZA" sz="1800" i="1" dirty="0">
                <a:effectLst/>
                <a:latin typeface="Arial" panose="020B0604020202020204" pitchFamily="34" charset="0"/>
                <a:ea typeface="MS Mincho" panose="02020609040205080304" pitchFamily="49" charset="-128"/>
                <a:cs typeface="Times New Roman" panose="02020603050405020304" pitchFamily="18" charset="0"/>
              </a:rPr>
            </a:br>
            <a:r>
              <a:rPr lang="af-ZA" sz="2800" b="1" i="1" dirty="0">
                <a:latin typeface="Arial" panose="020B0604020202020204" pitchFamily="34" charset="0"/>
                <a:ea typeface="MS Mincho" panose="02020609040205080304" pitchFamily="49" charset="-128"/>
                <a:cs typeface="Times New Roman" panose="02020603050405020304" pitchFamily="18" charset="0"/>
              </a:rPr>
              <a:t>Die verbond is die wese van die ware godsdiens </a:t>
            </a:r>
            <a:br>
              <a:rPr lang="af-ZA" sz="2800" i="1" dirty="0">
                <a:latin typeface="Arial" panose="020B0604020202020204" pitchFamily="34" charset="0"/>
                <a:ea typeface="MS Mincho" panose="02020609040205080304" pitchFamily="49" charset="-128"/>
                <a:cs typeface="Times New Roman" panose="02020603050405020304" pitchFamily="18" charset="0"/>
              </a:rPr>
            </a:br>
            <a:r>
              <a:rPr lang="af-ZA" sz="2800" i="1" dirty="0">
                <a:latin typeface="Arial" panose="020B0604020202020204" pitchFamily="34" charset="0"/>
                <a:ea typeface="MS Mincho" panose="02020609040205080304" pitchFamily="49" charset="-128"/>
                <a:cs typeface="Times New Roman" panose="02020603050405020304" pitchFamily="18" charset="0"/>
              </a:rPr>
              <a:t>– Herman Bavinck</a:t>
            </a:r>
            <a:endParaRPr lang="en-US" dirty="0"/>
          </a:p>
        </p:txBody>
      </p:sp>
      <p:sp>
        <p:nvSpPr>
          <p:cNvPr id="3" name="Content Placeholder 2">
            <a:extLst>
              <a:ext uri="{FF2B5EF4-FFF2-40B4-BE49-F238E27FC236}">
                <a16:creationId xmlns:a16="http://schemas.microsoft.com/office/drawing/2014/main" id="{FBFFA101-CA46-682F-055B-7F946AD35988}"/>
              </a:ext>
            </a:extLst>
          </p:cNvPr>
          <p:cNvSpPr>
            <a:spLocks noGrp="1"/>
          </p:cNvSpPr>
          <p:nvPr>
            <p:ph idx="1"/>
          </p:nvPr>
        </p:nvSpPr>
        <p:spPr>
          <a:xfrm>
            <a:off x="1141412" y="2249486"/>
            <a:ext cx="9905999" cy="4195701"/>
          </a:xfrm>
        </p:spPr>
        <p:txBody>
          <a:bodyPr>
            <a:normAutofit fontScale="92500" lnSpcReduction="10000"/>
          </a:bodyPr>
          <a:lstStyle/>
          <a:p>
            <a:pPr marL="0" indent="0">
              <a:buNone/>
            </a:pPr>
            <a:r>
              <a:rPr lang="af-ZA" dirty="0">
                <a:effectLst/>
                <a:latin typeface="Calibri" panose="020F0502020204030204" pitchFamily="34" charset="0"/>
                <a:ea typeface="MS Mincho" panose="02020609040205080304" pitchFamily="49" charset="-128"/>
                <a:cs typeface="Times New Roman" panose="02020603050405020304" pitchFamily="18" charset="0"/>
              </a:rPr>
              <a:t>“</a:t>
            </a:r>
            <a:r>
              <a:rPr lang="af-ZA" i="1" dirty="0">
                <a:effectLst/>
                <a:latin typeface="Calibri" panose="020F0502020204030204" pitchFamily="34" charset="0"/>
                <a:ea typeface="MS Mincho" panose="02020609040205080304" pitchFamily="49" charset="-128"/>
                <a:cs typeface="Times New Roman" panose="02020603050405020304" pitchFamily="18" charset="0"/>
              </a:rPr>
              <a:t>En Ek sal my verbond oprig tussen My en jou </a:t>
            </a:r>
            <a:r>
              <a:rPr lang="af-ZA" b="1" i="1" dirty="0">
                <a:effectLst/>
                <a:latin typeface="Calibri" panose="020F0502020204030204" pitchFamily="34" charset="0"/>
                <a:ea typeface="MS Mincho" panose="02020609040205080304" pitchFamily="49" charset="-128"/>
                <a:cs typeface="Times New Roman" panose="02020603050405020304" pitchFamily="18" charset="0"/>
              </a:rPr>
              <a:t>en jou nageslag</a:t>
            </a:r>
            <a:r>
              <a:rPr lang="af-ZA" i="1" dirty="0">
                <a:effectLst/>
                <a:latin typeface="Calibri" panose="020F0502020204030204" pitchFamily="34" charset="0"/>
                <a:ea typeface="MS Mincho" panose="02020609040205080304" pitchFamily="49" charset="-128"/>
                <a:cs typeface="Times New Roman" panose="02020603050405020304" pitchFamily="18" charset="0"/>
              </a:rPr>
              <a:t> ná jou in hulle geslagte as ’n </a:t>
            </a:r>
            <a:r>
              <a:rPr lang="af-ZA" b="1" i="1" dirty="0">
                <a:effectLst/>
                <a:latin typeface="Calibri" panose="020F0502020204030204" pitchFamily="34" charset="0"/>
                <a:ea typeface="MS Mincho" panose="02020609040205080304" pitchFamily="49" charset="-128"/>
                <a:cs typeface="Times New Roman" panose="02020603050405020304" pitchFamily="18" charset="0"/>
              </a:rPr>
              <a:t>ewige verbond</a:t>
            </a:r>
            <a:r>
              <a:rPr lang="af-ZA" i="1" dirty="0">
                <a:effectLst/>
                <a:latin typeface="Calibri" panose="020F0502020204030204" pitchFamily="34" charset="0"/>
                <a:ea typeface="MS Mincho" panose="02020609040205080304" pitchFamily="49" charset="-128"/>
                <a:cs typeface="Times New Roman" panose="02020603050405020304" pitchFamily="18" charset="0"/>
              </a:rPr>
              <a:t>, om vir jou ’n God te wees en vir jou nageslag ná jou.</a:t>
            </a:r>
            <a:r>
              <a:rPr lang="af-ZA" dirty="0">
                <a:effectLst/>
                <a:latin typeface="Calibri" panose="020F0502020204030204" pitchFamily="34" charset="0"/>
                <a:ea typeface="MS Mincho" panose="02020609040205080304" pitchFamily="49" charset="-128"/>
                <a:cs typeface="Times New Roman" panose="02020603050405020304" pitchFamily="18" charset="0"/>
              </a:rPr>
              <a:t>” (Gen. 17:7) </a:t>
            </a:r>
            <a:endParaRPr lang="af-ZA" dirty="0">
              <a:latin typeface="Calibri" panose="020F0502020204030204" pitchFamily="34" charset="0"/>
              <a:ea typeface="MS Mincho" panose="02020609040205080304" pitchFamily="49" charset="-128"/>
              <a:cs typeface="Times New Roman" panose="02020603050405020304" pitchFamily="18" charset="0"/>
            </a:endParaRPr>
          </a:p>
          <a:p>
            <a:pPr marL="0" indent="0">
              <a:buNone/>
            </a:pPr>
            <a:r>
              <a:rPr lang="af-ZA" dirty="0">
                <a:effectLst/>
                <a:latin typeface="Calibri" panose="020F0502020204030204" pitchFamily="34" charset="0"/>
                <a:ea typeface="MS Mincho" panose="02020609040205080304" pitchFamily="49" charset="-128"/>
                <a:cs typeface="Times New Roman" panose="02020603050405020304" pitchFamily="18" charset="0"/>
              </a:rPr>
              <a:t>“</a:t>
            </a:r>
            <a:r>
              <a:rPr lang="af-ZA" i="1" dirty="0">
                <a:effectLst/>
                <a:latin typeface="Calibri" panose="020F0502020204030204" pitchFamily="34" charset="0"/>
                <a:ea typeface="MS Mincho" panose="02020609040205080304" pitchFamily="49" charset="-128"/>
                <a:cs typeface="Times New Roman" panose="02020603050405020304" pitchFamily="18" charset="0"/>
              </a:rPr>
              <a:t>Want die belofte kom julle toe </a:t>
            </a:r>
            <a:r>
              <a:rPr lang="af-ZA" b="1" i="1" dirty="0">
                <a:effectLst/>
                <a:latin typeface="Calibri" panose="020F0502020204030204" pitchFamily="34" charset="0"/>
                <a:ea typeface="MS Mincho" panose="02020609040205080304" pitchFamily="49" charset="-128"/>
                <a:cs typeface="Times New Roman" panose="02020603050405020304" pitchFamily="18" charset="0"/>
              </a:rPr>
              <a:t>en julle kinders</a:t>
            </a:r>
            <a:r>
              <a:rPr lang="af-ZA" i="1" dirty="0">
                <a:effectLst/>
                <a:latin typeface="Calibri" panose="020F0502020204030204" pitchFamily="34" charset="0"/>
                <a:ea typeface="MS Mincho" panose="02020609040205080304" pitchFamily="49" charset="-128"/>
                <a:cs typeface="Times New Roman" panose="02020603050405020304" pitchFamily="18" charset="0"/>
              </a:rPr>
              <a:t> en almal wat daar ver is, die wat die Here onse God </a:t>
            </a:r>
            <a:r>
              <a:rPr lang="af-ZA" b="1" i="1" dirty="0">
                <a:effectLst/>
                <a:latin typeface="Calibri" panose="020F0502020204030204" pitchFamily="34" charset="0"/>
                <a:ea typeface="MS Mincho" panose="02020609040205080304" pitchFamily="49" charset="-128"/>
                <a:cs typeface="Times New Roman" panose="02020603050405020304" pitchFamily="18" charset="0"/>
              </a:rPr>
              <a:t>na Hom sal roep</a:t>
            </a:r>
            <a:r>
              <a:rPr lang="af-ZA" i="1" dirty="0">
                <a:effectLst/>
                <a:latin typeface="Calibri" panose="020F0502020204030204" pitchFamily="34" charset="0"/>
                <a:ea typeface="MS Mincho" panose="02020609040205080304" pitchFamily="49" charset="-128"/>
                <a:cs typeface="Times New Roman" panose="02020603050405020304" pitchFamily="18" charset="0"/>
              </a:rPr>
              <a:t>.</a:t>
            </a:r>
            <a:r>
              <a:rPr lang="af-ZA" dirty="0">
                <a:effectLst/>
                <a:latin typeface="Calibri" panose="020F0502020204030204" pitchFamily="34" charset="0"/>
                <a:ea typeface="MS Mincho" panose="02020609040205080304" pitchFamily="49" charset="-128"/>
                <a:cs typeface="Times New Roman" panose="02020603050405020304" pitchFamily="18" charset="0"/>
              </a:rPr>
              <a:t>” (Hand. 2:39) </a:t>
            </a:r>
          </a:p>
          <a:p>
            <a:pPr marL="0" indent="0">
              <a:buNone/>
            </a:pPr>
            <a:r>
              <a:rPr lang="af-ZA" dirty="0">
                <a:effectLst/>
                <a:latin typeface="Arial" panose="020B0604020202020204" pitchFamily="34" charset="0"/>
                <a:ea typeface="MS Mincho" panose="02020609040205080304" pitchFamily="49" charset="-128"/>
                <a:cs typeface="Arial" panose="020B0604020202020204" pitchFamily="34" charset="0"/>
              </a:rPr>
              <a:t>“God het die genadeverbond opgerig </a:t>
            </a:r>
            <a:r>
              <a:rPr lang="af-ZA" b="1" i="1" dirty="0">
                <a:effectLst/>
                <a:latin typeface="Arial" panose="020B0604020202020204" pitchFamily="34" charset="0"/>
                <a:ea typeface="MS Mincho" panose="02020609040205080304" pitchFamily="49" charset="-128"/>
                <a:cs typeface="Arial" panose="020B0604020202020204" pitchFamily="34" charset="0"/>
              </a:rPr>
              <a:t>met Christus as Hoof van die nuwe mensheid en in Hom met die uitverkorenes</a:t>
            </a:r>
            <a:r>
              <a:rPr lang="af-ZA" dirty="0">
                <a:effectLst/>
                <a:latin typeface="Arial" panose="020B0604020202020204" pitchFamily="34" charset="0"/>
                <a:ea typeface="MS Mincho" panose="02020609040205080304" pitchFamily="49" charset="-128"/>
                <a:cs typeface="Arial" panose="020B0604020202020204" pitchFamily="34" charset="0"/>
              </a:rPr>
              <a:t>. Die uitverkiesing openbaar hom </a:t>
            </a:r>
            <a:r>
              <a:rPr lang="af-ZA" b="1" i="1" dirty="0">
                <a:effectLst/>
                <a:latin typeface="Arial" panose="020B0604020202020204" pitchFamily="34" charset="0"/>
                <a:ea typeface="MS Mincho" panose="02020609040205080304" pitchFamily="49" charset="-128"/>
                <a:cs typeface="Arial" panose="020B0604020202020204" pitchFamily="34" charset="0"/>
              </a:rPr>
              <a:t>in die weg van die genadeverbond</a:t>
            </a:r>
            <a:r>
              <a:rPr lang="af-ZA" dirty="0">
                <a:effectLst/>
                <a:latin typeface="Arial" panose="020B0604020202020204" pitchFamily="34" charset="0"/>
                <a:ea typeface="MS Mincho" panose="02020609040205080304" pitchFamily="49" charset="-128"/>
                <a:cs typeface="Arial" panose="020B0604020202020204" pitchFamily="34" charset="0"/>
              </a:rPr>
              <a:t>. Ook die kinders behoort by die verbond. (Vgl. Gen. 7:17; Hand. 2:39: “Want die belofte is vir julle en vir julle kinders . . . “)  - Dr. B. Duvenhage (Geloofsleer) </a:t>
            </a:r>
            <a:endParaRPr lang="en-US" dirty="0">
              <a:effectLst/>
              <a:latin typeface="Calibri" panose="020F0502020204030204" pitchFamily="34" charset="0"/>
              <a:ea typeface="MS Mincho" panose="02020609040205080304" pitchFamily="49" charset="-128"/>
              <a:cs typeface="Arial" panose="020B0604020202020204" pitchFamily="34" charset="0"/>
            </a:endParaRPr>
          </a:p>
          <a:p>
            <a:pPr marL="0" indent="0">
              <a:buNone/>
            </a:pPr>
            <a:endParaRPr lang="en-US" dirty="0"/>
          </a:p>
        </p:txBody>
      </p:sp>
      <p:sp>
        <p:nvSpPr>
          <p:cNvPr id="4" name="Slide Number Placeholder 3">
            <a:extLst>
              <a:ext uri="{FF2B5EF4-FFF2-40B4-BE49-F238E27FC236}">
                <a16:creationId xmlns:a16="http://schemas.microsoft.com/office/drawing/2014/main" id="{497E95DB-1FDB-D00B-CF70-ADD170334DB9}"/>
              </a:ext>
            </a:extLst>
          </p:cNvPr>
          <p:cNvSpPr>
            <a:spLocks noGrp="1"/>
          </p:cNvSpPr>
          <p:nvPr>
            <p:ph type="sldNum" sz="quarter" idx="12"/>
          </p:nvPr>
        </p:nvSpPr>
        <p:spPr/>
        <p:txBody>
          <a:bodyPr/>
          <a:lstStyle/>
          <a:p>
            <a:fld id="{6D22F896-40B5-4ADD-8801-0D06FADFA095}" type="slidenum">
              <a:rPr lang="en-US" smtClean="0"/>
              <a:t>3</a:t>
            </a:fld>
            <a:endParaRPr lang="en-US" dirty="0"/>
          </a:p>
        </p:txBody>
      </p:sp>
    </p:spTree>
    <p:extLst>
      <p:ext uri="{BB962C8B-B14F-4D97-AF65-F5344CB8AC3E}">
        <p14:creationId xmlns:p14="http://schemas.microsoft.com/office/powerpoint/2010/main" val="2848820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E1D90-F072-E957-DC3C-EC38FA9F2521}"/>
              </a:ext>
            </a:extLst>
          </p:cNvPr>
          <p:cNvSpPr>
            <a:spLocks noGrp="1"/>
          </p:cNvSpPr>
          <p:nvPr>
            <p:ph type="title"/>
          </p:nvPr>
        </p:nvSpPr>
        <p:spPr/>
        <p:txBody>
          <a:bodyPr>
            <a:normAutofit/>
          </a:bodyPr>
          <a:lstStyle/>
          <a:p>
            <a:pPr algn="ctr"/>
            <a:r>
              <a:rPr lang="pl-PL" sz="6600" b="1" dirty="0"/>
              <a:t>VRAE OOR DIE FBK </a:t>
            </a:r>
            <a:endParaRPr lang="en-US" sz="6600" b="1" dirty="0"/>
          </a:p>
        </p:txBody>
      </p:sp>
      <p:sp>
        <p:nvSpPr>
          <p:cNvPr id="3" name="Content Placeholder 2">
            <a:extLst>
              <a:ext uri="{FF2B5EF4-FFF2-40B4-BE49-F238E27FC236}">
                <a16:creationId xmlns:a16="http://schemas.microsoft.com/office/drawing/2014/main" id="{C0893C0C-BB49-D146-B0B9-B5421DEA17C8}"/>
              </a:ext>
            </a:extLst>
          </p:cNvPr>
          <p:cNvSpPr>
            <a:spLocks noGrp="1"/>
          </p:cNvSpPr>
          <p:nvPr>
            <p:ph idx="1"/>
          </p:nvPr>
        </p:nvSpPr>
        <p:spPr>
          <a:xfrm>
            <a:off x="1141412" y="1904301"/>
            <a:ext cx="9905999" cy="4689446"/>
          </a:xfrm>
        </p:spPr>
        <p:txBody>
          <a:bodyPr>
            <a:normAutofit fontScale="92500"/>
          </a:bodyPr>
          <a:lstStyle/>
          <a:p>
            <a:pPr marL="0" marR="0">
              <a:lnSpc>
                <a:spcPct val="107000"/>
              </a:lnSpc>
              <a:spcBef>
                <a:spcPts val="0"/>
              </a:spcBef>
              <a:spcAft>
                <a:spcPts val="0"/>
              </a:spcAft>
            </a:pPr>
            <a:r>
              <a:rPr lang="af-ZA" sz="2000" dirty="0">
                <a:effectLst/>
                <a:latin typeface="Arial" panose="020B0604020202020204" pitchFamily="34" charset="0"/>
                <a:ea typeface="Times New Roman" panose="02020603050405020304" pitchFamily="18" charset="0"/>
                <a:cs typeface="Times New Roman" panose="02020603050405020304" pitchFamily="18" charset="0"/>
              </a:rPr>
              <a:t>Moet die 'ons', 'ons kinders', 'dat hulle in Christus geheilig is', en, 'hierdie kind van U' verstaan word dat </a:t>
            </a:r>
            <a:r>
              <a:rPr lang="pl-PL" sz="2000" dirty="0">
                <a:effectLst/>
                <a:latin typeface="Arial" panose="020B0604020202020204" pitchFamily="34" charset="0"/>
                <a:ea typeface="Times New Roman" panose="02020603050405020304" pitchFamily="18" charset="0"/>
                <a:cs typeface="Times New Roman" panose="02020603050405020304" pitchFamily="18" charset="0"/>
              </a:rPr>
              <a:t>ELKE KIND (OF VOLWASSENE) </a:t>
            </a:r>
            <a:r>
              <a:rPr lang="af-ZA" sz="2000" dirty="0">
                <a:effectLst/>
                <a:latin typeface="Arial" panose="020B0604020202020204" pitchFamily="34" charset="0"/>
                <a:ea typeface="Times New Roman" panose="02020603050405020304" pitchFamily="18" charset="0"/>
                <a:cs typeface="Times New Roman" panose="02020603050405020304" pitchFamily="18" charset="0"/>
              </a:rPr>
              <a:t>wat gedoop word, </a:t>
            </a:r>
            <a:r>
              <a:rPr lang="pl-PL" sz="2000" dirty="0">
                <a:latin typeface="Arial" panose="020B0604020202020204" pitchFamily="34" charset="0"/>
                <a:ea typeface="Times New Roman" panose="02020603050405020304" pitchFamily="18" charset="0"/>
                <a:cs typeface="Times New Roman" panose="02020603050405020304" pitchFamily="18" charset="0"/>
              </a:rPr>
              <a:t>gered is of gered sal word</a:t>
            </a:r>
            <a:r>
              <a:rPr lang="af-ZA" sz="20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2000" dirty="0">
              <a:effectLst/>
              <a:latin typeface="Calibri" panose="020F0502020204030204" pitchFamily="34" charset="0"/>
              <a:ea typeface="MS Mincho" panose="02020609040205080304" pitchFamily="49" charset="-128"/>
              <a:cs typeface="Times New Roman" panose="02020603050405020304" pitchFamily="18" charset="0"/>
            </a:endParaRPr>
          </a:p>
          <a:p>
            <a:pPr marL="0" marR="0" indent="0">
              <a:lnSpc>
                <a:spcPct val="107000"/>
              </a:lnSpc>
              <a:spcBef>
                <a:spcPts val="0"/>
              </a:spcBef>
              <a:spcAft>
                <a:spcPts val="0"/>
              </a:spcAft>
              <a:buNone/>
            </a:pPr>
            <a:r>
              <a:rPr lang="af-ZA" sz="18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marR="0">
              <a:lnSpc>
                <a:spcPct val="107000"/>
              </a:lnSpc>
              <a:spcBef>
                <a:spcPts val="0"/>
              </a:spcBef>
              <a:spcAft>
                <a:spcPts val="0"/>
              </a:spcAft>
            </a:pPr>
            <a:r>
              <a:rPr lang="af-ZA" sz="1800" u="sng" dirty="0">
                <a:effectLst/>
                <a:latin typeface="Arial" panose="020B0604020202020204" pitchFamily="34" charset="0"/>
                <a:ea typeface="Times New Roman" panose="02020603050405020304" pitchFamily="18" charset="0"/>
                <a:cs typeface="Times New Roman" panose="02020603050405020304" pitchFamily="18" charset="0"/>
              </a:rPr>
              <a:t>Probleem 1</a:t>
            </a:r>
            <a:r>
              <a:rPr lang="af-ZA" sz="1800" dirty="0">
                <a:effectLst/>
                <a:latin typeface="Arial" panose="020B0604020202020204" pitchFamily="34" charset="0"/>
                <a:ea typeface="Times New Roman" panose="02020603050405020304" pitchFamily="18" charset="0"/>
                <a:cs typeface="Times New Roman" panose="02020603050405020304" pitchFamily="18" charset="0"/>
              </a:rPr>
              <a:t>: as God sy belofte van redding wat Hy volbring het in Christus, vir elke </a:t>
            </a:r>
            <a:r>
              <a:rPr lang="af-ZA" sz="1800" b="1" dirty="0">
                <a:effectLst/>
                <a:latin typeface="Arial" panose="020B0604020202020204" pitchFamily="34" charset="0"/>
                <a:ea typeface="Times New Roman" panose="02020603050405020304" pitchFamily="18" charset="0"/>
                <a:cs typeface="Times New Roman" panose="02020603050405020304" pitchFamily="18" charset="0"/>
              </a:rPr>
              <a:t>kind</a:t>
            </a:r>
            <a:r>
              <a:rPr lang="af-ZA" sz="1800" dirty="0">
                <a:effectLst/>
                <a:latin typeface="Arial" panose="020B0604020202020204" pitchFamily="34" charset="0"/>
                <a:ea typeface="Times New Roman" panose="02020603050405020304" pitchFamily="18" charset="0"/>
                <a:cs typeface="Times New Roman" panose="02020603050405020304" pitchFamily="18" charset="0"/>
              </a:rPr>
              <a:t> bedoel het wat gedoop word (vir elke </a:t>
            </a:r>
            <a:r>
              <a:rPr lang="af-ZA" sz="1800" b="1" dirty="0">
                <a:effectLst/>
                <a:latin typeface="Arial" panose="020B0604020202020204" pitchFamily="34" charset="0"/>
                <a:ea typeface="Times New Roman" panose="02020603050405020304" pitchFamily="18" charset="0"/>
                <a:cs typeface="Times New Roman" panose="02020603050405020304" pitchFamily="18" charset="0"/>
              </a:rPr>
              <a:t>volwassene</a:t>
            </a:r>
            <a:r>
              <a:rPr lang="af-ZA" sz="1800" dirty="0">
                <a:effectLst/>
                <a:latin typeface="Arial" panose="020B0604020202020204" pitchFamily="34" charset="0"/>
                <a:ea typeface="Times New Roman" panose="02020603050405020304" pitchFamily="18" charset="0"/>
                <a:cs typeface="Times New Roman" panose="02020603050405020304" pitchFamily="18" charset="0"/>
              </a:rPr>
              <a:t> wat gedoop word), maar hul dan verlore gaan, beteken dit dat God se redding nie volmaak is nie, sy genade</a:t>
            </a:r>
            <a:r>
              <a:rPr lang="pl-PL" sz="1800" dirty="0">
                <a:effectLst/>
                <a:latin typeface="Arial" panose="020B0604020202020204" pitchFamily="34" charset="0"/>
                <a:ea typeface="Times New Roman" panose="02020603050405020304" pitchFamily="18" charset="0"/>
                <a:cs typeface="Times New Roman" panose="02020603050405020304" pitchFamily="18" charset="0"/>
              </a:rPr>
              <a:t>, sy belofte</a:t>
            </a:r>
            <a:r>
              <a:rPr lang="af-ZA" sz="1800" dirty="0">
                <a:effectLst/>
                <a:latin typeface="Arial" panose="020B0604020202020204" pitchFamily="34" charset="0"/>
                <a:ea typeface="Times New Roman" panose="02020603050405020304" pitchFamily="18" charset="0"/>
                <a:cs typeface="Times New Roman" panose="02020603050405020304" pitchFamily="18" charset="0"/>
              </a:rPr>
              <a:t> en Gees nie onweerstaanbaar is nie, </a:t>
            </a:r>
            <a:r>
              <a:rPr lang="pl-PL" sz="1800" dirty="0">
                <a:effectLst/>
                <a:latin typeface="Arial" panose="020B0604020202020204" pitchFamily="34" charset="0"/>
                <a:ea typeface="Times New Roman" panose="02020603050405020304" pitchFamily="18" charset="0"/>
                <a:cs typeface="Times New Roman" panose="02020603050405020304" pitchFamily="18" charset="0"/>
              </a:rPr>
              <a:t>sy reddingsplan gefrusteer kan word, </a:t>
            </a:r>
            <a:r>
              <a:rPr lang="af-ZA" sz="1800" dirty="0">
                <a:effectLst/>
                <a:latin typeface="Arial" panose="020B0604020202020204" pitchFamily="34" charset="0"/>
                <a:ea typeface="Times New Roman" panose="02020603050405020304" pitchFamily="18" charset="0"/>
                <a:cs typeface="Times New Roman" panose="02020603050405020304" pitchFamily="18" charset="0"/>
              </a:rPr>
              <a:t>Paulus se worstel vrae in Rom. 9:1-6a</a:t>
            </a:r>
            <a:r>
              <a:rPr lang="pl-PL" sz="1800" dirty="0">
                <a:effectLst/>
                <a:latin typeface="Arial" panose="020B0604020202020204" pitchFamily="34"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marR="0" indent="0">
              <a:lnSpc>
                <a:spcPct val="107000"/>
              </a:lnSpc>
              <a:spcBef>
                <a:spcPts val="0"/>
              </a:spcBef>
              <a:spcAft>
                <a:spcPts val="0"/>
              </a:spcAft>
              <a:buNone/>
            </a:pPr>
            <a:r>
              <a:rPr lang="af-ZA" sz="18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marR="0">
              <a:lnSpc>
                <a:spcPct val="107000"/>
              </a:lnSpc>
              <a:spcBef>
                <a:spcPts val="0"/>
              </a:spcBef>
              <a:spcAft>
                <a:spcPts val="0"/>
              </a:spcAft>
            </a:pPr>
            <a:r>
              <a:rPr lang="af-ZA" sz="1800" u="sng" dirty="0">
                <a:effectLst/>
                <a:latin typeface="Arial" panose="020B0604020202020204" pitchFamily="34" charset="0"/>
                <a:ea typeface="Times New Roman" panose="02020603050405020304" pitchFamily="18" charset="0"/>
                <a:cs typeface="Times New Roman" panose="02020603050405020304" pitchFamily="18" charset="0"/>
              </a:rPr>
              <a:t>Probleem 2</a:t>
            </a:r>
            <a:r>
              <a:rPr lang="af-ZA" sz="1800" dirty="0">
                <a:effectLst/>
                <a:latin typeface="Arial" panose="020B0604020202020204" pitchFamily="34" charset="0"/>
                <a:ea typeface="Times New Roman" panose="02020603050405020304" pitchFamily="18" charset="0"/>
                <a:cs typeface="Times New Roman" panose="02020603050405020304" pitchFamily="18" charset="0"/>
              </a:rPr>
              <a:t>: Wa</a:t>
            </a:r>
            <a:r>
              <a:rPr lang="pl-PL" sz="1800" dirty="0">
                <a:effectLst/>
                <a:latin typeface="Arial" panose="020B0604020202020204" pitchFamily="34" charset="0"/>
                <a:ea typeface="Times New Roman" panose="02020603050405020304" pitchFamily="18" charset="0"/>
                <a:cs typeface="Times New Roman" panose="02020603050405020304" pitchFamily="18" charset="0"/>
              </a:rPr>
              <a:t>arna verwys </a:t>
            </a:r>
            <a:r>
              <a:rPr lang="af-ZA" sz="1800" dirty="0">
                <a:effectLst/>
                <a:latin typeface="Arial" panose="020B0604020202020204" pitchFamily="34" charset="0"/>
                <a:ea typeface="Times New Roman" panose="02020603050405020304" pitchFamily="18" charset="0"/>
                <a:cs typeface="Times New Roman" panose="02020603050405020304" pitchFamily="18" charset="0"/>
              </a:rPr>
              <a:t>die 'geheilig is', bloot 'n uitwendige heiliging, of ook 'n inwendige heiliging in die bloed van Christus deur die Gees? As die laasgenoemde waar is, en dit geld vir elke kind (of volwassene wat gedoop is), beteken dit Christus het vir baie gesterwe (die belofte) wat nie gered gaan word nie</a:t>
            </a:r>
            <a:r>
              <a:rPr lang="pl-PL" sz="1800" dirty="0">
                <a:effectLst/>
                <a:latin typeface="Arial" panose="020B0604020202020204" pitchFamily="34" charset="0"/>
                <a:ea typeface="Times New Roman" panose="02020603050405020304" pitchFamily="18" charset="0"/>
                <a:cs typeface="Times New Roman" panose="02020603050405020304" pitchFamily="18" charset="0"/>
              </a:rPr>
              <a:t>, sy bloed is oneffektief vir baie</a:t>
            </a:r>
            <a:r>
              <a:rPr lang="af-ZA" sz="1800" dirty="0">
                <a:effectLst/>
                <a:latin typeface="Arial" panose="020B0604020202020204" pitchFamily="34" charset="0"/>
                <a:ea typeface="Times New Roman" panose="02020603050405020304" pitchFamily="18" charset="0"/>
                <a:cs typeface="Times New Roman" panose="02020603050405020304" pitchFamily="18" charset="0"/>
              </a:rPr>
              <a:t> = Arminianisme?</a:t>
            </a:r>
          </a:p>
          <a:p>
            <a:pPr marL="0" marR="0" indent="0">
              <a:lnSpc>
                <a:spcPct val="107000"/>
              </a:lnSpc>
              <a:spcBef>
                <a:spcPts val="0"/>
              </a:spcBef>
              <a:spcAft>
                <a:spcPts val="0"/>
              </a:spcAft>
              <a:buNone/>
            </a:pPr>
            <a:endParaRPr lang="af-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af-ZA" sz="1800" u="sng" dirty="0">
                <a:latin typeface="Arial" panose="020B0604020202020204" pitchFamily="34" charset="0"/>
                <a:ea typeface="MS Mincho" panose="02020609040205080304" pitchFamily="49" charset="-128"/>
                <a:cs typeface="Times New Roman" panose="02020603050405020304" pitchFamily="18" charset="0"/>
              </a:rPr>
              <a:t>Probleem 3</a:t>
            </a:r>
            <a:r>
              <a:rPr lang="af-ZA" sz="1800" dirty="0">
                <a:latin typeface="Arial" panose="020B0604020202020204" pitchFamily="34" charset="0"/>
                <a:ea typeface="MS Mincho" panose="02020609040205080304" pitchFamily="49" charset="-128"/>
                <a:cs typeface="Times New Roman" panose="02020603050405020304" pitchFamily="18" charset="0"/>
              </a:rPr>
              <a:t>: Hoe moet die afvalligheid van baie „verbondskinders” dan verstaan word, Hebr. 6 en 10?</a:t>
            </a:r>
            <a:endParaRPr lang="en-US" sz="1800" dirty="0">
              <a:effectLst/>
              <a:latin typeface="Calibri" panose="020F0502020204030204" pitchFamily="34" charset="0"/>
              <a:ea typeface="MS Mincho" panose="02020609040205080304" pitchFamily="49" charset="-128"/>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DA3E6CA2-F785-815B-5C22-9AB257874FF6}"/>
              </a:ext>
            </a:extLst>
          </p:cNvPr>
          <p:cNvSpPr>
            <a:spLocks noGrp="1"/>
          </p:cNvSpPr>
          <p:nvPr>
            <p:ph type="sldNum" sz="quarter" idx="12"/>
          </p:nvPr>
        </p:nvSpPr>
        <p:spPr/>
        <p:txBody>
          <a:bodyPr/>
          <a:lstStyle/>
          <a:p>
            <a:fld id="{6D22F896-40B5-4ADD-8801-0D06FADFA095}" type="slidenum">
              <a:rPr lang="en-US" smtClean="0"/>
              <a:t>4</a:t>
            </a:fld>
            <a:endParaRPr lang="en-US" dirty="0"/>
          </a:p>
        </p:txBody>
      </p:sp>
    </p:spTree>
    <p:extLst>
      <p:ext uri="{BB962C8B-B14F-4D97-AF65-F5344CB8AC3E}">
        <p14:creationId xmlns:p14="http://schemas.microsoft.com/office/powerpoint/2010/main" val="3591311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447EF-A8F2-86D6-C5BA-9DFEEF78D4AE}"/>
              </a:ext>
            </a:extLst>
          </p:cNvPr>
          <p:cNvSpPr>
            <a:spLocks noGrp="1"/>
          </p:cNvSpPr>
          <p:nvPr>
            <p:ph type="title"/>
          </p:nvPr>
        </p:nvSpPr>
        <p:spPr>
          <a:xfrm>
            <a:off x="1141413" y="400050"/>
            <a:ext cx="9905998" cy="752475"/>
          </a:xfrm>
        </p:spPr>
        <p:txBody>
          <a:bodyPr>
            <a:normAutofit/>
          </a:bodyPr>
          <a:lstStyle/>
          <a:p>
            <a:pPr algn="ctr"/>
            <a:r>
              <a:rPr lang="en-US" b="1" dirty="0"/>
              <a:t>AANBIEDING EN OORSIGTELIKE ANTWOORD</a:t>
            </a:r>
          </a:p>
        </p:txBody>
      </p:sp>
      <p:pic>
        <p:nvPicPr>
          <p:cNvPr id="9" name="Content Placeholder 8" descr="Diagram&#10;&#10;Description automatically generated">
            <a:extLst>
              <a:ext uri="{FF2B5EF4-FFF2-40B4-BE49-F238E27FC236}">
                <a16:creationId xmlns:a16="http://schemas.microsoft.com/office/drawing/2014/main" id="{3C21B4B1-382C-534A-C146-74834B45F05F}"/>
              </a:ext>
            </a:extLst>
          </p:cNvPr>
          <p:cNvPicPr>
            <a:picLocks noGrp="1" noChangeAspect="1"/>
          </p:cNvPicPr>
          <p:nvPr>
            <p:ph idx="1"/>
          </p:nvPr>
        </p:nvPicPr>
        <p:blipFill>
          <a:blip r:embed="rId2"/>
          <a:stretch>
            <a:fillRect/>
          </a:stretch>
        </p:blipFill>
        <p:spPr>
          <a:xfrm>
            <a:off x="1400176" y="1152525"/>
            <a:ext cx="9505950" cy="5448300"/>
          </a:xfrm>
        </p:spPr>
      </p:pic>
      <p:sp>
        <p:nvSpPr>
          <p:cNvPr id="3" name="Slide Number Placeholder 2">
            <a:extLst>
              <a:ext uri="{FF2B5EF4-FFF2-40B4-BE49-F238E27FC236}">
                <a16:creationId xmlns:a16="http://schemas.microsoft.com/office/drawing/2014/main" id="{6E290AA0-4459-77DD-92AF-82B7CCC3BBBE}"/>
              </a:ext>
            </a:extLst>
          </p:cNvPr>
          <p:cNvSpPr>
            <a:spLocks noGrp="1"/>
          </p:cNvSpPr>
          <p:nvPr>
            <p:ph type="sldNum" sz="quarter" idx="12"/>
          </p:nvPr>
        </p:nvSpPr>
        <p:spPr/>
        <p:txBody>
          <a:bodyPr/>
          <a:lstStyle/>
          <a:p>
            <a:fld id="{6D22F896-40B5-4ADD-8801-0D06FADFA095}" type="slidenum">
              <a:rPr lang="en-US" smtClean="0"/>
              <a:t>5</a:t>
            </a:fld>
            <a:endParaRPr lang="en-US" dirty="0"/>
          </a:p>
        </p:txBody>
      </p:sp>
    </p:spTree>
    <p:extLst>
      <p:ext uri="{BB962C8B-B14F-4D97-AF65-F5344CB8AC3E}">
        <p14:creationId xmlns:p14="http://schemas.microsoft.com/office/powerpoint/2010/main" val="893853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ADB79-D9FD-BA86-2DCB-5462FD3F9702}"/>
              </a:ext>
            </a:extLst>
          </p:cNvPr>
          <p:cNvSpPr>
            <a:spLocks noGrp="1"/>
          </p:cNvSpPr>
          <p:nvPr>
            <p:ph type="title"/>
          </p:nvPr>
        </p:nvSpPr>
        <p:spPr/>
        <p:txBody>
          <a:bodyPr>
            <a:normAutofit/>
          </a:bodyPr>
          <a:lstStyle/>
          <a:p>
            <a:pPr algn="ctr"/>
            <a:r>
              <a:rPr lang="en-US" sz="4400" b="1" dirty="0"/>
              <a:t>OORSIGTELIKE ANTWOORD OP VRAE</a:t>
            </a:r>
          </a:p>
        </p:txBody>
      </p:sp>
      <p:sp>
        <p:nvSpPr>
          <p:cNvPr id="3" name="Content Placeholder 2">
            <a:extLst>
              <a:ext uri="{FF2B5EF4-FFF2-40B4-BE49-F238E27FC236}">
                <a16:creationId xmlns:a16="http://schemas.microsoft.com/office/drawing/2014/main" id="{D8C6CD90-1C7B-49BE-4290-204AF3951F41}"/>
              </a:ext>
            </a:extLst>
          </p:cNvPr>
          <p:cNvSpPr>
            <a:spLocks noGrp="1"/>
          </p:cNvSpPr>
          <p:nvPr>
            <p:ph idx="1"/>
          </p:nvPr>
        </p:nvSpPr>
        <p:spPr>
          <a:xfrm>
            <a:off x="1141412" y="1837944"/>
            <a:ext cx="9905999" cy="4736591"/>
          </a:xfrm>
        </p:spPr>
        <p:txBody>
          <a:bodyPr>
            <a:normAutofit lnSpcReduction="10000"/>
          </a:bodyPr>
          <a:lstStyle/>
          <a:p>
            <a:pPr marL="0" indent="0" algn="ctr">
              <a:buNone/>
            </a:pPr>
            <a:endParaRPr lang="en-US" sz="3600" b="1" dirty="0"/>
          </a:p>
          <a:p>
            <a:pPr marL="0" indent="0" algn="ctr">
              <a:buNone/>
            </a:pPr>
            <a:r>
              <a:rPr lang="en-US" sz="4400" b="1" dirty="0"/>
              <a:t>DIE FBK MOET SOOS DIE SKRIF EN BELYDENIS </a:t>
            </a:r>
            <a:r>
              <a:rPr lang="en-US" sz="4400" b="1" i="1" dirty="0"/>
              <a:t>‘VERBONDSMATIG-ONDERSKEIDEND’ (ORGANIES-KOLLEKTIEF)</a:t>
            </a:r>
            <a:r>
              <a:rPr lang="en-US" sz="4400" b="1" dirty="0"/>
              <a:t> VERSTAAN WORD, NIE INDIVIDUALISTIES-ARMINIAANS NIE</a:t>
            </a:r>
            <a:endParaRPr lang="en-US" sz="2800" dirty="0">
              <a:effectLst/>
              <a:latin typeface="Calibri" panose="020F0502020204030204" pitchFamily="34" charset="0"/>
              <a:ea typeface="MS Mincho" panose="02020609040205080304" pitchFamily="49" charset="-128"/>
              <a:cs typeface="Arial" panose="020B0604020202020204" pitchFamily="34" charset="0"/>
            </a:endParaRPr>
          </a:p>
          <a:p>
            <a:pPr marL="0" indent="0" algn="ctr">
              <a:buNone/>
            </a:pPr>
            <a:endParaRPr lang="en-US" sz="3200" b="1" dirty="0"/>
          </a:p>
        </p:txBody>
      </p:sp>
      <p:sp>
        <p:nvSpPr>
          <p:cNvPr id="4" name="Slide Number Placeholder 3">
            <a:extLst>
              <a:ext uri="{FF2B5EF4-FFF2-40B4-BE49-F238E27FC236}">
                <a16:creationId xmlns:a16="http://schemas.microsoft.com/office/drawing/2014/main" id="{BC6C151B-2C50-855F-65E9-EE14C3D2826F}"/>
              </a:ext>
            </a:extLst>
          </p:cNvPr>
          <p:cNvSpPr>
            <a:spLocks noGrp="1"/>
          </p:cNvSpPr>
          <p:nvPr>
            <p:ph type="sldNum" sz="quarter" idx="12"/>
          </p:nvPr>
        </p:nvSpPr>
        <p:spPr/>
        <p:txBody>
          <a:bodyPr/>
          <a:lstStyle/>
          <a:p>
            <a:fld id="{6D22F896-40B5-4ADD-8801-0D06FADFA095}" type="slidenum">
              <a:rPr lang="en-US" smtClean="0"/>
              <a:t>6</a:t>
            </a:fld>
            <a:endParaRPr lang="en-US" dirty="0"/>
          </a:p>
        </p:txBody>
      </p:sp>
    </p:spTree>
    <p:extLst>
      <p:ext uri="{BB962C8B-B14F-4D97-AF65-F5344CB8AC3E}">
        <p14:creationId xmlns:p14="http://schemas.microsoft.com/office/powerpoint/2010/main" val="2593396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2A784-F1CB-65A5-1C3F-3AAC02602584}"/>
              </a:ext>
            </a:extLst>
          </p:cNvPr>
          <p:cNvSpPr>
            <a:spLocks noGrp="1"/>
          </p:cNvSpPr>
          <p:nvPr>
            <p:ph type="title"/>
          </p:nvPr>
        </p:nvSpPr>
        <p:spPr/>
        <p:txBody>
          <a:bodyPr>
            <a:normAutofit fontScale="90000"/>
          </a:bodyPr>
          <a:lstStyle/>
          <a:p>
            <a:pPr algn="ctr"/>
            <a:r>
              <a:rPr lang="en-US" b="1" dirty="0"/>
              <a:t>DIE VERBONDSMATIGE ONDERSKEIDENDE (ORGANIES-KOLLEKTIEWE) LEES VAN DIE SKRIF ANTWOORD</a:t>
            </a:r>
          </a:p>
        </p:txBody>
      </p:sp>
      <p:sp>
        <p:nvSpPr>
          <p:cNvPr id="3" name="Content Placeholder 2">
            <a:extLst>
              <a:ext uri="{FF2B5EF4-FFF2-40B4-BE49-F238E27FC236}">
                <a16:creationId xmlns:a16="http://schemas.microsoft.com/office/drawing/2014/main" id="{040A3478-6109-86B5-BBB4-260E0D7F3ADB}"/>
              </a:ext>
            </a:extLst>
          </p:cNvPr>
          <p:cNvSpPr>
            <a:spLocks noGrp="1"/>
          </p:cNvSpPr>
          <p:nvPr>
            <p:ph idx="1"/>
          </p:nvPr>
        </p:nvSpPr>
        <p:spPr>
          <a:xfrm>
            <a:off x="1141412" y="1901952"/>
            <a:ext cx="9905999" cy="4544568"/>
          </a:xfrm>
        </p:spPr>
        <p:txBody>
          <a:bodyPr>
            <a:normAutofit lnSpcReduction="10000"/>
          </a:bodyPr>
          <a:lstStyle/>
          <a:p>
            <a:r>
              <a:rPr lang="en-US" sz="2800" dirty="0"/>
              <a:t>DIE WIL VAN GOD OM IN DIE LYN VAN DIE GESLAGTE DIE BELOFTE VAN DIE VERBOND DEUR DIE DOOP TE BEDIEN </a:t>
            </a:r>
            <a:r>
              <a:rPr lang="en-US" sz="2800" b="1" dirty="0"/>
              <a:t>VIR ALMAL </a:t>
            </a:r>
            <a:r>
              <a:rPr lang="en-US" sz="2800" dirty="0"/>
              <a:t>WIE DIE HERE BEVEEL HET (contra die [ana]</a:t>
            </a:r>
            <a:r>
              <a:rPr lang="en-US" sz="2800" dirty="0" err="1"/>
              <a:t>baptiste</a:t>
            </a:r>
            <a:r>
              <a:rPr lang="en-US" sz="2800" dirty="0"/>
              <a:t>)</a:t>
            </a:r>
          </a:p>
          <a:p>
            <a:r>
              <a:rPr lang="en-US" sz="2800" dirty="0"/>
              <a:t>DIE ONWEERSTAANBARE ASPEK VAN DIE GENADEBELOFTE IN JESUS CHRISTUS (contra </a:t>
            </a:r>
            <a:r>
              <a:rPr lang="en-US" sz="2800" dirty="0" err="1"/>
              <a:t>hulle</a:t>
            </a:r>
            <a:r>
              <a:rPr lang="en-US" sz="2800" dirty="0"/>
              <a:t> wat die </a:t>
            </a:r>
            <a:r>
              <a:rPr lang="en-US" sz="2800" dirty="0" err="1"/>
              <a:t>arminianisme</a:t>
            </a:r>
            <a:r>
              <a:rPr lang="en-US" sz="2800" dirty="0"/>
              <a:t> via die </a:t>
            </a:r>
            <a:r>
              <a:rPr lang="en-US" sz="2800" dirty="0" err="1"/>
              <a:t>verbond</a:t>
            </a:r>
            <a:r>
              <a:rPr lang="en-US" sz="2800" dirty="0"/>
              <a:t> </a:t>
            </a:r>
            <a:r>
              <a:rPr lang="en-US" sz="2800" dirty="0" err="1"/>
              <a:t>weer</a:t>
            </a:r>
            <a:r>
              <a:rPr lang="en-US" sz="2800" dirty="0"/>
              <a:t> </a:t>
            </a:r>
            <a:r>
              <a:rPr lang="en-US" sz="2800" dirty="0" err="1"/>
              <a:t>terugbring</a:t>
            </a:r>
            <a:r>
              <a:rPr lang="en-US" sz="2800" dirty="0"/>
              <a:t>)</a:t>
            </a:r>
          </a:p>
          <a:p>
            <a:r>
              <a:rPr lang="en-US" sz="2800" dirty="0"/>
              <a:t>VERKLAAR DIE AFVALLIGHEID WAT IN DIE VERBONDSGEMEENSKAP PLAASVIND (contra </a:t>
            </a:r>
            <a:r>
              <a:rPr lang="en-US" sz="2800" dirty="0" err="1"/>
              <a:t>hulle</a:t>
            </a:r>
            <a:r>
              <a:rPr lang="en-US" sz="2800" dirty="0"/>
              <a:t> wat </a:t>
            </a:r>
            <a:r>
              <a:rPr lang="en-US" sz="2800" dirty="0" err="1"/>
              <a:t>meen</a:t>
            </a:r>
            <a:r>
              <a:rPr lang="en-US" sz="2800" dirty="0"/>
              <a:t> die </a:t>
            </a:r>
            <a:r>
              <a:rPr lang="en-US" sz="2800" dirty="0" err="1"/>
              <a:t>genadeverbond</a:t>
            </a:r>
            <a:r>
              <a:rPr lang="en-US" sz="2800" dirty="0"/>
              <a:t> </a:t>
            </a:r>
            <a:r>
              <a:rPr lang="en-US" sz="2800" dirty="0" err="1"/>
              <a:t>handhaaf</a:t>
            </a:r>
            <a:r>
              <a:rPr lang="en-US" sz="2800" dirty="0"/>
              <a:t> </a:t>
            </a:r>
            <a:r>
              <a:rPr lang="en-US" sz="2800" dirty="0" err="1"/>
              <a:t>nie</a:t>
            </a:r>
            <a:r>
              <a:rPr lang="en-US" sz="2800" dirty="0"/>
              <a:t> God se </a:t>
            </a:r>
            <a:r>
              <a:rPr lang="en-US" sz="2800" dirty="0" err="1"/>
              <a:t>eise</a:t>
            </a:r>
            <a:r>
              <a:rPr lang="en-US" sz="2800" dirty="0"/>
              <a:t> </a:t>
            </a:r>
            <a:r>
              <a:rPr lang="en-US" sz="2800" dirty="0" err="1"/>
              <a:t>en</a:t>
            </a:r>
            <a:r>
              <a:rPr lang="en-US" sz="2800" dirty="0"/>
              <a:t> </a:t>
            </a:r>
            <a:r>
              <a:rPr lang="en-US" sz="2800" dirty="0" err="1"/>
              <a:t>pligte</a:t>
            </a:r>
            <a:r>
              <a:rPr lang="en-US" sz="2800" dirty="0"/>
              <a:t> </a:t>
            </a:r>
            <a:r>
              <a:rPr lang="en-US" sz="2800" dirty="0" err="1"/>
              <a:t>nie</a:t>
            </a:r>
            <a:r>
              <a:rPr lang="en-US" sz="2800" dirty="0"/>
              <a:t>)</a:t>
            </a:r>
          </a:p>
        </p:txBody>
      </p:sp>
      <p:sp>
        <p:nvSpPr>
          <p:cNvPr id="4" name="Slide Number Placeholder 3">
            <a:extLst>
              <a:ext uri="{FF2B5EF4-FFF2-40B4-BE49-F238E27FC236}">
                <a16:creationId xmlns:a16="http://schemas.microsoft.com/office/drawing/2014/main" id="{A8A9A25E-F2A5-94D8-D539-9D5004723354}"/>
              </a:ext>
            </a:extLst>
          </p:cNvPr>
          <p:cNvSpPr>
            <a:spLocks noGrp="1"/>
          </p:cNvSpPr>
          <p:nvPr>
            <p:ph type="sldNum" sz="quarter" idx="12"/>
          </p:nvPr>
        </p:nvSpPr>
        <p:spPr/>
        <p:txBody>
          <a:bodyPr/>
          <a:lstStyle/>
          <a:p>
            <a:fld id="{6D22F896-40B5-4ADD-8801-0D06FADFA095}" type="slidenum">
              <a:rPr lang="en-US" smtClean="0"/>
              <a:t>7</a:t>
            </a:fld>
            <a:endParaRPr lang="en-US" dirty="0"/>
          </a:p>
        </p:txBody>
      </p:sp>
    </p:spTree>
    <p:extLst>
      <p:ext uri="{BB962C8B-B14F-4D97-AF65-F5344CB8AC3E}">
        <p14:creationId xmlns:p14="http://schemas.microsoft.com/office/powerpoint/2010/main" val="339533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982BA-4BF7-C212-92C2-DD12BFBB7933}"/>
              </a:ext>
            </a:extLst>
          </p:cNvPr>
          <p:cNvSpPr>
            <a:spLocks noGrp="1"/>
          </p:cNvSpPr>
          <p:nvPr>
            <p:ph type="title"/>
          </p:nvPr>
        </p:nvSpPr>
        <p:spPr/>
        <p:txBody>
          <a:bodyPr>
            <a:normAutofit/>
          </a:bodyPr>
          <a:lstStyle/>
          <a:p>
            <a:pPr algn="ctr"/>
            <a:r>
              <a:rPr lang="en-US" sz="5400" b="1" dirty="0"/>
              <a:t>FBK STUDIESTUK OORSIG</a:t>
            </a:r>
          </a:p>
        </p:txBody>
      </p:sp>
      <p:sp>
        <p:nvSpPr>
          <p:cNvPr id="3" name="Content Placeholder 2">
            <a:extLst>
              <a:ext uri="{FF2B5EF4-FFF2-40B4-BE49-F238E27FC236}">
                <a16:creationId xmlns:a16="http://schemas.microsoft.com/office/drawing/2014/main" id="{F1E6A1B9-ECC8-F4CC-511B-EE8F262B6851}"/>
              </a:ext>
            </a:extLst>
          </p:cNvPr>
          <p:cNvSpPr>
            <a:spLocks noGrp="1"/>
          </p:cNvSpPr>
          <p:nvPr>
            <p:ph idx="1"/>
          </p:nvPr>
        </p:nvSpPr>
        <p:spPr>
          <a:xfrm>
            <a:off x="1141412" y="1920240"/>
            <a:ext cx="9905999" cy="4562855"/>
          </a:xfrm>
        </p:spPr>
        <p:txBody>
          <a:bodyPr>
            <a:normAutofit lnSpcReduction="10000"/>
          </a:bodyPr>
          <a:lstStyle/>
          <a:p>
            <a:pPr marL="0" marR="0">
              <a:lnSpc>
                <a:spcPct val="107000"/>
              </a:lnSpc>
              <a:spcBef>
                <a:spcPts val="0"/>
              </a:spcBef>
              <a:spcAft>
                <a:spcPts val="800"/>
              </a:spcAft>
            </a:pPr>
            <a:r>
              <a:rPr lang="af-ZA" sz="2600" i="1" dirty="0">
                <a:effectLst/>
                <a:latin typeface="Arial" panose="020B0604020202020204" pitchFamily="34" charset="0"/>
                <a:ea typeface="MS Mincho" panose="02020609040205080304" pitchFamily="49" charset="-128"/>
                <a:cs typeface="Arial" panose="020B0604020202020204" pitchFamily="34" charset="0"/>
              </a:rPr>
              <a:t>1.  Wat leer </a:t>
            </a:r>
            <a:r>
              <a:rPr lang="af-ZA" sz="2600" b="1" i="1" dirty="0">
                <a:effectLst/>
                <a:latin typeface="Arial" panose="020B0604020202020204" pitchFamily="34" charset="0"/>
                <a:ea typeface="MS Mincho" panose="02020609040205080304" pitchFamily="49" charset="-128"/>
                <a:cs typeface="Arial" panose="020B0604020202020204" pitchFamily="34" charset="0"/>
              </a:rPr>
              <a:t>die Skrif </a:t>
            </a:r>
            <a:r>
              <a:rPr lang="af-ZA" sz="2600" i="1" dirty="0">
                <a:effectLst/>
                <a:latin typeface="Arial" panose="020B0604020202020204" pitchFamily="34" charset="0"/>
                <a:ea typeface="MS Mincho" panose="02020609040205080304" pitchFamily="49" charset="-128"/>
                <a:cs typeface="Arial" panose="020B0604020202020204" pitchFamily="34" charset="0"/>
              </a:rPr>
              <a:t>oor die genadeverbond met 'ons en ons kinders'?</a:t>
            </a:r>
            <a:endParaRPr lang="en-US" sz="26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800"/>
              </a:spcAft>
            </a:pPr>
            <a:r>
              <a:rPr lang="af-ZA" sz="2600" i="1" dirty="0">
                <a:effectLst/>
                <a:latin typeface="Arial" panose="020B0604020202020204" pitchFamily="34" charset="0"/>
                <a:ea typeface="MS Mincho" panose="02020609040205080304" pitchFamily="49" charset="-128"/>
                <a:cs typeface="Arial" panose="020B0604020202020204" pitchFamily="34" charset="0"/>
              </a:rPr>
              <a:t>2. Wat leer </a:t>
            </a:r>
            <a:r>
              <a:rPr lang="af-ZA" sz="2600" b="1" i="1" dirty="0">
                <a:effectLst/>
                <a:latin typeface="Arial" panose="020B0604020202020204" pitchFamily="34" charset="0"/>
                <a:ea typeface="MS Mincho" panose="02020609040205080304" pitchFamily="49" charset="-128"/>
                <a:cs typeface="Arial" panose="020B0604020202020204" pitchFamily="34" charset="0"/>
              </a:rPr>
              <a:t>die belydenisskrifte </a:t>
            </a:r>
            <a:r>
              <a:rPr lang="af-ZA" sz="2600" i="1" dirty="0">
                <a:effectLst/>
                <a:latin typeface="Arial" panose="020B0604020202020204" pitchFamily="34" charset="0"/>
                <a:ea typeface="MS Mincho" panose="02020609040205080304" pitchFamily="49" charset="-128"/>
                <a:cs typeface="Arial" panose="020B0604020202020204" pitchFamily="34" charset="0"/>
              </a:rPr>
              <a:t>oor die genadeverbond met 'ons en ons kinders'?</a:t>
            </a:r>
            <a:endParaRPr lang="en-US" sz="26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800"/>
              </a:spcAft>
            </a:pPr>
            <a:r>
              <a:rPr lang="af-ZA" sz="2600" i="1" dirty="0">
                <a:effectLst/>
                <a:latin typeface="Arial" panose="020B0604020202020204" pitchFamily="34" charset="0"/>
                <a:ea typeface="MS Mincho" panose="02020609040205080304" pitchFamily="49" charset="-128"/>
                <a:cs typeface="Arial" panose="020B0604020202020204" pitchFamily="34" charset="0"/>
              </a:rPr>
              <a:t>3. Wat leer </a:t>
            </a:r>
            <a:r>
              <a:rPr lang="af-ZA" sz="2600" b="1" i="1" dirty="0">
                <a:effectLst/>
                <a:latin typeface="Arial" panose="020B0604020202020204" pitchFamily="34" charset="0"/>
                <a:ea typeface="MS Mincho" panose="02020609040205080304" pitchFamily="49" charset="-128"/>
                <a:cs typeface="Arial" panose="020B0604020202020204" pitchFamily="34" charset="0"/>
              </a:rPr>
              <a:t>die FBK </a:t>
            </a:r>
            <a:r>
              <a:rPr lang="af-ZA" sz="2600" i="1" dirty="0">
                <a:effectLst/>
                <a:latin typeface="Arial" panose="020B0604020202020204" pitchFamily="34" charset="0"/>
                <a:ea typeface="MS Mincho" panose="02020609040205080304" pitchFamily="49" charset="-128"/>
                <a:cs typeface="Arial" panose="020B0604020202020204" pitchFamily="34" charset="0"/>
              </a:rPr>
              <a:t>oor die genadeverbond met 'ons en ons kinders'?</a:t>
            </a:r>
            <a:endParaRPr lang="en-US" sz="2600" dirty="0">
              <a:effectLst/>
              <a:latin typeface="Calibri" panose="020F0502020204030204" pitchFamily="34" charset="0"/>
              <a:ea typeface="MS Mincho" panose="02020609040205080304" pitchFamily="49" charset="-128"/>
              <a:cs typeface="Arial" panose="020B0604020202020204" pitchFamily="34" charset="0"/>
            </a:endParaRPr>
          </a:p>
          <a:p>
            <a:pPr marL="457200" marR="0">
              <a:lnSpc>
                <a:spcPct val="107000"/>
              </a:lnSpc>
              <a:spcBef>
                <a:spcPts val="0"/>
              </a:spcBef>
              <a:spcAft>
                <a:spcPts val="800"/>
              </a:spcAft>
            </a:pPr>
            <a:r>
              <a:rPr lang="af-ZA" sz="2600" i="1" dirty="0">
                <a:effectLst/>
                <a:latin typeface="Arial" panose="020B0604020202020204" pitchFamily="34" charset="0"/>
                <a:ea typeface="MS Mincho" panose="02020609040205080304" pitchFamily="49" charset="-128"/>
                <a:cs typeface="Arial" panose="020B0604020202020204" pitchFamily="34" charset="0"/>
              </a:rPr>
              <a:t>Ten tweede: Bely u dat </a:t>
            </a:r>
            <a:r>
              <a:rPr lang="af-ZA" sz="2600" b="1" i="1" dirty="0">
                <a:effectLst/>
                <a:latin typeface="Arial" panose="020B0604020202020204" pitchFamily="34" charset="0"/>
                <a:ea typeface="MS Mincho" panose="02020609040205080304" pitchFamily="49" charset="-128"/>
                <a:cs typeface="Arial" panose="020B0604020202020204" pitchFamily="34" charset="0"/>
              </a:rPr>
              <a:t>die leer wat in die Ou en Nuwe Testament</a:t>
            </a:r>
            <a:r>
              <a:rPr lang="af-ZA" sz="2600" i="1" dirty="0">
                <a:effectLst/>
                <a:latin typeface="Arial" panose="020B0604020202020204" pitchFamily="34" charset="0"/>
                <a:ea typeface="MS Mincho" panose="02020609040205080304" pitchFamily="49" charset="-128"/>
                <a:cs typeface="Arial" panose="020B0604020202020204" pitchFamily="34" charset="0"/>
              </a:rPr>
              <a:t> en in die Artikels van die Christelike geloof vervat is en in die Christelike kerk hier geleer word, </a:t>
            </a:r>
            <a:r>
              <a:rPr lang="af-ZA" sz="2600" b="1" i="1" dirty="0">
                <a:effectLst/>
                <a:latin typeface="Arial" panose="020B0604020202020204" pitchFamily="34" charset="0"/>
                <a:ea typeface="MS Mincho" panose="02020609040205080304" pitchFamily="49" charset="-128"/>
                <a:cs typeface="Arial" panose="020B0604020202020204" pitchFamily="34" charset="0"/>
              </a:rPr>
              <a:t>die ware en volkome leer van die saligheid is</a:t>
            </a:r>
            <a:r>
              <a:rPr lang="af-ZA" sz="2600" i="1" dirty="0">
                <a:effectLst/>
                <a:latin typeface="Arial" panose="020B0604020202020204" pitchFamily="34" charset="0"/>
                <a:ea typeface="MS Mincho" panose="02020609040205080304" pitchFamily="49" charset="-128"/>
                <a:cs typeface="Arial" panose="020B0604020202020204" pitchFamily="34" charset="0"/>
              </a:rPr>
              <a:t>?</a:t>
            </a:r>
            <a:endParaRPr lang="en-US" sz="2600" dirty="0">
              <a:effectLst/>
              <a:latin typeface="Calibri" panose="020F0502020204030204" pitchFamily="34" charset="0"/>
              <a:ea typeface="MS Mincho" panose="02020609040205080304" pitchFamily="49" charset="-128"/>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1C3D54EF-3665-C763-CFE1-950695575609}"/>
              </a:ext>
            </a:extLst>
          </p:cNvPr>
          <p:cNvSpPr>
            <a:spLocks noGrp="1"/>
          </p:cNvSpPr>
          <p:nvPr>
            <p:ph type="sldNum" sz="quarter" idx="12"/>
          </p:nvPr>
        </p:nvSpPr>
        <p:spPr/>
        <p:txBody>
          <a:bodyPr/>
          <a:lstStyle/>
          <a:p>
            <a:fld id="{6D22F896-40B5-4ADD-8801-0D06FADFA095}" type="slidenum">
              <a:rPr lang="en-US" smtClean="0"/>
              <a:t>8</a:t>
            </a:fld>
            <a:endParaRPr lang="en-US" dirty="0"/>
          </a:p>
        </p:txBody>
      </p:sp>
    </p:spTree>
    <p:extLst>
      <p:ext uri="{BB962C8B-B14F-4D97-AF65-F5344CB8AC3E}">
        <p14:creationId xmlns:p14="http://schemas.microsoft.com/office/powerpoint/2010/main" val="3167782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CE323-BAB4-673E-C630-B6239CEC8CA6}"/>
              </a:ext>
            </a:extLst>
          </p:cNvPr>
          <p:cNvSpPr>
            <a:spLocks noGrp="1"/>
          </p:cNvSpPr>
          <p:nvPr>
            <p:ph type="title"/>
          </p:nvPr>
        </p:nvSpPr>
        <p:spPr/>
        <p:txBody>
          <a:bodyPr>
            <a:normAutofit fontScale="90000"/>
          </a:bodyPr>
          <a:lstStyle/>
          <a:p>
            <a:pPr marL="0" marR="0" algn="ctr">
              <a:lnSpc>
                <a:spcPct val="107000"/>
              </a:lnSpc>
              <a:spcBef>
                <a:spcPts val="0"/>
              </a:spcBef>
              <a:spcAft>
                <a:spcPts val="800"/>
              </a:spcAft>
            </a:pPr>
            <a:r>
              <a:rPr lang="af-ZA" sz="3200" b="1" dirty="0">
                <a:effectLst/>
                <a:latin typeface="Arial" panose="020B0604020202020204" pitchFamily="34" charset="0"/>
                <a:ea typeface="MS Mincho" panose="02020609040205080304" pitchFamily="49" charset="-128"/>
                <a:cs typeface="Arial" panose="020B0604020202020204" pitchFamily="34" charset="0"/>
              </a:rPr>
              <a:t>1.  Wat leer die Skrif oor die genadeverbond met 'ons en ons kinders'?</a:t>
            </a:r>
            <a:endParaRPr lang="en-US" sz="3200" b="1"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3" name="Content Placeholder 2">
            <a:extLst>
              <a:ext uri="{FF2B5EF4-FFF2-40B4-BE49-F238E27FC236}">
                <a16:creationId xmlns:a16="http://schemas.microsoft.com/office/drawing/2014/main" id="{D9B79BA0-8B86-CCC6-38CB-8822D470D677}"/>
              </a:ext>
            </a:extLst>
          </p:cNvPr>
          <p:cNvSpPr>
            <a:spLocks noGrp="1"/>
          </p:cNvSpPr>
          <p:nvPr>
            <p:ph idx="1"/>
          </p:nvPr>
        </p:nvSpPr>
        <p:spPr>
          <a:xfrm>
            <a:off x="1141412" y="1956816"/>
            <a:ext cx="9905999" cy="4480559"/>
          </a:xfrm>
        </p:spPr>
        <p:txBody>
          <a:bodyPr>
            <a:normAutofit fontScale="77500" lnSpcReduction="20000"/>
          </a:bodyPr>
          <a:lstStyle/>
          <a:p>
            <a:pPr marL="0">
              <a:lnSpc>
                <a:spcPct val="107000"/>
              </a:lnSpc>
              <a:spcBef>
                <a:spcPts val="0"/>
              </a:spcBef>
              <a:spcAft>
                <a:spcPts val="800"/>
              </a:spcAft>
            </a:pPr>
            <a:r>
              <a:rPr lang="af-ZA" sz="2600" dirty="0">
                <a:effectLst/>
                <a:latin typeface="Arial" panose="020B0604020202020204" pitchFamily="34" charset="0"/>
                <a:ea typeface="MS Mincho" panose="02020609040205080304" pitchFamily="49" charset="-128"/>
                <a:cs typeface="Arial" panose="020B0604020202020204" pitchFamily="34" charset="0"/>
              </a:rPr>
              <a:t>“</a:t>
            </a:r>
            <a:r>
              <a:rPr lang="af-ZA" sz="2600" i="1" dirty="0">
                <a:effectLst/>
                <a:latin typeface="Arial" panose="020B0604020202020204" pitchFamily="34" charset="0"/>
                <a:ea typeface="MS Mincho" panose="02020609040205080304" pitchFamily="49" charset="-128"/>
                <a:cs typeface="Arial" panose="020B0604020202020204" pitchFamily="34" charset="0"/>
              </a:rPr>
              <a:t>En Ek sal my verbond oprig tussen My en jou </a:t>
            </a:r>
            <a:r>
              <a:rPr lang="af-ZA" sz="2600" b="1" i="1" dirty="0">
                <a:effectLst/>
                <a:latin typeface="Arial" panose="020B0604020202020204" pitchFamily="34" charset="0"/>
                <a:ea typeface="MS Mincho" panose="02020609040205080304" pitchFamily="49" charset="-128"/>
                <a:cs typeface="Arial" panose="020B0604020202020204" pitchFamily="34" charset="0"/>
              </a:rPr>
              <a:t>en jou nageslag</a:t>
            </a:r>
            <a:r>
              <a:rPr lang="af-ZA" sz="2600" i="1" dirty="0">
                <a:effectLst/>
                <a:latin typeface="Arial" panose="020B0604020202020204" pitchFamily="34" charset="0"/>
                <a:ea typeface="MS Mincho" panose="02020609040205080304" pitchFamily="49" charset="-128"/>
                <a:cs typeface="Arial" panose="020B0604020202020204" pitchFamily="34" charset="0"/>
              </a:rPr>
              <a:t> ná jou in hulle geslagte as ’n </a:t>
            </a:r>
            <a:r>
              <a:rPr lang="af-ZA" sz="2600" b="1" i="1" dirty="0">
                <a:effectLst/>
                <a:latin typeface="Arial" panose="020B0604020202020204" pitchFamily="34" charset="0"/>
                <a:ea typeface="MS Mincho" panose="02020609040205080304" pitchFamily="49" charset="-128"/>
                <a:cs typeface="Arial" panose="020B0604020202020204" pitchFamily="34" charset="0"/>
              </a:rPr>
              <a:t>ewige verbond</a:t>
            </a:r>
            <a:r>
              <a:rPr lang="af-ZA" sz="2600" i="1" dirty="0">
                <a:effectLst/>
                <a:latin typeface="Arial" panose="020B0604020202020204" pitchFamily="34" charset="0"/>
                <a:ea typeface="MS Mincho" panose="02020609040205080304" pitchFamily="49" charset="-128"/>
                <a:cs typeface="Arial" panose="020B0604020202020204" pitchFamily="34" charset="0"/>
              </a:rPr>
              <a:t>, om vir jou ’n God te wees en vir jou nageslag ná jou.</a:t>
            </a:r>
            <a:r>
              <a:rPr lang="af-ZA" sz="2600" dirty="0">
                <a:effectLst/>
                <a:latin typeface="Arial" panose="020B0604020202020204" pitchFamily="34" charset="0"/>
                <a:ea typeface="MS Mincho" panose="02020609040205080304" pitchFamily="49" charset="-128"/>
                <a:cs typeface="Arial" panose="020B0604020202020204" pitchFamily="34" charset="0"/>
              </a:rPr>
              <a:t>” (Gen. 17:7) </a:t>
            </a:r>
          </a:p>
          <a:p>
            <a:pPr marL="0">
              <a:lnSpc>
                <a:spcPct val="107000"/>
              </a:lnSpc>
              <a:spcBef>
                <a:spcPts val="0"/>
              </a:spcBef>
              <a:spcAft>
                <a:spcPts val="800"/>
              </a:spcAft>
            </a:pPr>
            <a:r>
              <a:rPr lang="af-ZA" sz="2600" dirty="0">
                <a:effectLst/>
                <a:latin typeface="Arial" panose="020B0604020202020204" pitchFamily="34" charset="0"/>
                <a:ea typeface="MS Mincho" panose="02020609040205080304" pitchFamily="49" charset="-128"/>
                <a:cs typeface="Arial" panose="020B0604020202020204" pitchFamily="34" charset="0"/>
              </a:rPr>
              <a:t>“</a:t>
            </a:r>
            <a:r>
              <a:rPr lang="af-ZA" sz="2600" i="1" dirty="0">
                <a:effectLst/>
                <a:latin typeface="Arial" panose="020B0604020202020204" pitchFamily="34" charset="0"/>
                <a:ea typeface="MS Mincho" panose="02020609040205080304" pitchFamily="49" charset="-128"/>
                <a:cs typeface="Arial" panose="020B0604020202020204" pitchFamily="34" charset="0"/>
              </a:rPr>
              <a:t>Want die belofte kom julle toe </a:t>
            </a:r>
            <a:r>
              <a:rPr lang="af-ZA" sz="2600" b="1" i="1" dirty="0">
                <a:effectLst/>
                <a:latin typeface="Arial" panose="020B0604020202020204" pitchFamily="34" charset="0"/>
                <a:ea typeface="MS Mincho" panose="02020609040205080304" pitchFamily="49" charset="-128"/>
                <a:cs typeface="Arial" panose="020B0604020202020204" pitchFamily="34" charset="0"/>
              </a:rPr>
              <a:t>en julle kinders</a:t>
            </a:r>
            <a:r>
              <a:rPr lang="af-ZA" sz="2600" i="1" dirty="0">
                <a:effectLst/>
                <a:latin typeface="Arial" panose="020B0604020202020204" pitchFamily="34" charset="0"/>
                <a:ea typeface="MS Mincho" panose="02020609040205080304" pitchFamily="49" charset="-128"/>
                <a:cs typeface="Arial" panose="020B0604020202020204" pitchFamily="34" charset="0"/>
              </a:rPr>
              <a:t> en almal wat daar ver is, die wat die Here onse God </a:t>
            </a:r>
            <a:r>
              <a:rPr lang="af-ZA" sz="2600" b="1" i="1" dirty="0">
                <a:effectLst/>
                <a:latin typeface="Arial" panose="020B0604020202020204" pitchFamily="34" charset="0"/>
                <a:ea typeface="MS Mincho" panose="02020609040205080304" pitchFamily="49" charset="-128"/>
                <a:cs typeface="Arial" panose="020B0604020202020204" pitchFamily="34" charset="0"/>
              </a:rPr>
              <a:t>na Hom sal roep</a:t>
            </a:r>
            <a:r>
              <a:rPr lang="af-ZA" sz="2600" i="1" dirty="0">
                <a:effectLst/>
                <a:latin typeface="Arial" panose="020B0604020202020204" pitchFamily="34" charset="0"/>
                <a:ea typeface="MS Mincho" panose="02020609040205080304" pitchFamily="49" charset="-128"/>
                <a:cs typeface="Arial" panose="020B0604020202020204" pitchFamily="34" charset="0"/>
              </a:rPr>
              <a:t>.</a:t>
            </a:r>
            <a:r>
              <a:rPr lang="af-ZA" sz="2600" dirty="0">
                <a:effectLst/>
                <a:latin typeface="Arial" panose="020B0604020202020204" pitchFamily="34" charset="0"/>
                <a:ea typeface="MS Mincho" panose="02020609040205080304" pitchFamily="49" charset="-128"/>
                <a:cs typeface="Arial" panose="020B0604020202020204" pitchFamily="34" charset="0"/>
              </a:rPr>
              <a:t>” (Hand. 2:39) </a:t>
            </a:r>
          </a:p>
          <a:p>
            <a:pPr marL="0" marR="0">
              <a:lnSpc>
                <a:spcPct val="107000"/>
              </a:lnSpc>
              <a:spcBef>
                <a:spcPts val="0"/>
              </a:spcBef>
              <a:spcAft>
                <a:spcPts val="800"/>
              </a:spcAft>
            </a:pPr>
            <a:r>
              <a:rPr lang="af-ZA" sz="2600" dirty="0">
                <a:effectLst/>
                <a:latin typeface="Arial" panose="020B0604020202020204" pitchFamily="34" charset="0"/>
                <a:ea typeface="MS Mincho" panose="02020609040205080304" pitchFamily="49" charset="-128"/>
                <a:cs typeface="Arial" panose="020B0604020202020204" pitchFamily="34" charset="0"/>
              </a:rPr>
              <a:t>Die 'en jou nageslag' en 'vir jou nageslag' in Gen. 17 se konteks wys dat die teken aan alle jong seuntjies </a:t>
            </a:r>
            <a:r>
              <a:rPr lang="af-ZA" sz="2600" b="1" i="1" dirty="0">
                <a:effectLst/>
                <a:latin typeface="Arial" panose="020B0604020202020204" pitchFamily="34" charset="0"/>
                <a:ea typeface="MS Mincho" panose="02020609040205080304" pitchFamily="49" charset="-128"/>
                <a:cs typeface="Arial" panose="020B0604020202020204" pitchFamily="34" charset="0"/>
              </a:rPr>
              <a:t>bedien</a:t>
            </a:r>
            <a:r>
              <a:rPr lang="af-ZA" sz="2600" dirty="0">
                <a:effectLst/>
                <a:latin typeface="Arial" panose="020B0604020202020204" pitchFamily="34" charset="0"/>
                <a:ea typeface="MS Mincho" panose="02020609040205080304" pitchFamily="49" charset="-128"/>
                <a:cs typeface="Arial" panose="020B0604020202020204" pitchFamily="34" charset="0"/>
              </a:rPr>
              <a:t> moes word op grond van God se belofte (v. 7) en  bevel (v. 10) binne die verbondsgemeenskap, maar dat </a:t>
            </a:r>
            <a:r>
              <a:rPr lang="af-ZA" sz="2600" b="1" i="1" dirty="0">
                <a:effectLst/>
                <a:latin typeface="Arial" panose="020B0604020202020204" pitchFamily="34" charset="0"/>
                <a:ea typeface="MS Mincho" panose="02020609040205080304" pitchFamily="49" charset="-128"/>
                <a:cs typeface="Arial" panose="020B0604020202020204" pitchFamily="34" charset="0"/>
              </a:rPr>
              <a:t>die Here self</a:t>
            </a:r>
            <a:r>
              <a:rPr lang="af-ZA" sz="2600" dirty="0">
                <a:effectLst/>
                <a:latin typeface="Arial" panose="020B0604020202020204" pitchFamily="34" charset="0"/>
                <a:ea typeface="MS Mincho" panose="02020609040205080304" pitchFamily="49" charset="-128"/>
                <a:cs typeface="Arial" panose="020B0604020202020204" pitchFamily="34" charset="0"/>
              </a:rPr>
              <a:t> onderskei tussen die volk se kinders, hier spesifiek tussen Isak en Ismael (v. 21), daarom die belangrike woorde van v. 7, 'in hulle geslagte', dus in en deur die geslagte (kollektief/organies-verbondsmatig) het die Here sy ware kinders, nie elkeen 'kop-vir-kop' (individualisties) nie, DIT IS DIE HERE WAT‚ ONDERSKEI’. </a:t>
            </a:r>
          </a:p>
          <a:p>
            <a:pPr marL="0" marR="0">
              <a:lnSpc>
                <a:spcPct val="107000"/>
              </a:lnSpc>
              <a:spcBef>
                <a:spcPts val="0"/>
              </a:spcBef>
              <a:spcAft>
                <a:spcPts val="800"/>
              </a:spcAft>
            </a:pPr>
            <a:r>
              <a:rPr lang="en-US" sz="2600" dirty="0">
                <a:latin typeface="Arial" panose="020B0604020202020204" pitchFamily="34" charset="0"/>
                <a:ea typeface="MS Mincho" panose="02020609040205080304" pitchFamily="49" charset="-128"/>
                <a:cs typeface="Arial" panose="020B0604020202020204" pitchFamily="34" charset="0"/>
              </a:rPr>
              <a:t>Hand. 2; die </a:t>
            </a:r>
            <a:r>
              <a:rPr lang="en-US" sz="2600" dirty="0" err="1">
                <a:latin typeface="Arial" panose="020B0604020202020204" pitchFamily="34" charset="0"/>
                <a:ea typeface="MS Mincho" panose="02020609040205080304" pitchFamily="49" charset="-128"/>
                <a:cs typeface="Arial" panose="020B0604020202020204" pitchFamily="34" charset="0"/>
              </a:rPr>
              <a:t>belofte</a:t>
            </a:r>
            <a:r>
              <a:rPr lang="en-US" sz="2600" dirty="0">
                <a:latin typeface="Arial" panose="020B0604020202020204" pitchFamily="34" charset="0"/>
                <a:ea typeface="MS Mincho" panose="02020609040205080304" pitchFamily="49" charset="-128"/>
                <a:cs typeface="Arial" panose="020B0604020202020204" pitchFamily="34" charset="0"/>
              </a:rPr>
              <a:t> </a:t>
            </a:r>
            <a:r>
              <a:rPr lang="en-US" sz="2600" dirty="0" err="1">
                <a:latin typeface="Arial" panose="020B0604020202020204" pitchFamily="34" charset="0"/>
                <a:ea typeface="MS Mincho" panose="02020609040205080304" pitchFamily="49" charset="-128"/>
                <a:cs typeface="Arial" panose="020B0604020202020204" pitchFamily="34" charset="0"/>
              </a:rPr>
              <a:t>kom</a:t>
            </a:r>
            <a:r>
              <a:rPr lang="en-US" sz="2600" dirty="0">
                <a:latin typeface="Arial" panose="020B0604020202020204" pitchFamily="34" charset="0"/>
                <a:ea typeface="MS Mincho" panose="02020609040205080304" pitchFamily="49" charset="-128"/>
                <a:cs typeface="Arial" panose="020B0604020202020204" pitchFamily="34" charset="0"/>
              </a:rPr>
              <a:t> </a:t>
            </a:r>
            <a:r>
              <a:rPr lang="en-US" sz="2600" dirty="0" err="1">
                <a:latin typeface="Arial" panose="020B0604020202020204" pitchFamily="34" charset="0"/>
                <a:ea typeface="MS Mincho" panose="02020609040205080304" pitchFamily="49" charset="-128"/>
                <a:cs typeface="Arial" panose="020B0604020202020204" pitchFamily="34" charset="0"/>
              </a:rPr>
              <a:t>julle</a:t>
            </a:r>
            <a:r>
              <a:rPr lang="en-US" sz="2600" dirty="0">
                <a:latin typeface="Arial" panose="020B0604020202020204" pitchFamily="34" charset="0"/>
                <a:ea typeface="MS Mincho" panose="02020609040205080304" pitchFamily="49" charset="-128"/>
                <a:cs typeface="Arial" panose="020B0604020202020204" pitchFamily="34" charset="0"/>
              </a:rPr>
              <a:t> </a:t>
            </a:r>
            <a:r>
              <a:rPr lang="en-US" sz="2600" dirty="0" err="1">
                <a:latin typeface="Arial" panose="020B0604020202020204" pitchFamily="34" charset="0"/>
                <a:ea typeface="MS Mincho" panose="02020609040205080304" pitchFamily="49" charset="-128"/>
                <a:cs typeface="Arial" panose="020B0604020202020204" pitchFamily="34" charset="0"/>
              </a:rPr>
              <a:t>en</a:t>
            </a:r>
            <a:r>
              <a:rPr lang="en-US" sz="2600" dirty="0">
                <a:latin typeface="Arial" panose="020B0604020202020204" pitchFamily="34" charset="0"/>
                <a:ea typeface="MS Mincho" panose="02020609040205080304" pitchFamily="49" charset="-128"/>
                <a:cs typeface="Arial" panose="020B0604020202020204" pitchFamily="34" charset="0"/>
              </a:rPr>
              <a:t> </a:t>
            </a:r>
            <a:r>
              <a:rPr lang="en-US" sz="2600" dirty="0" err="1">
                <a:latin typeface="Arial" panose="020B0604020202020204" pitchFamily="34" charset="0"/>
                <a:ea typeface="MS Mincho" panose="02020609040205080304" pitchFamily="49" charset="-128"/>
                <a:cs typeface="Arial" panose="020B0604020202020204" pitchFamily="34" charset="0"/>
              </a:rPr>
              <a:t>jul</a:t>
            </a:r>
            <a:r>
              <a:rPr lang="en-US" sz="2600" dirty="0">
                <a:latin typeface="Arial" panose="020B0604020202020204" pitchFamily="34" charset="0"/>
                <a:ea typeface="MS Mincho" panose="02020609040205080304" pitchFamily="49" charset="-128"/>
                <a:cs typeface="Arial" panose="020B0604020202020204" pitchFamily="34" charset="0"/>
              </a:rPr>
              <a:t> </a:t>
            </a:r>
            <a:r>
              <a:rPr lang="en-US" sz="2600" dirty="0" err="1">
                <a:latin typeface="Arial" panose="020B0604020202020204" pitchFamily="34" charset="0"/>
                <a:ea typeface="MS Mincho" panose="02020609040205080304" pitchFamily="49" charset="-128"/>
                <a:cs typeface="Arial" panose="020B0604020202020204" pitchFamily="34" charset="0"/>
              </a:rPr>
              <a:t>kinders</a:t>
            </a:r>
            <a:r>
              <a:rPr lang="en-US" sz="2600" dirty="0">
                <a:latin typeface="Arial" panose="020B0604020202020204" pitchFamily="34" charset="0"/>
                <a:ea typeface="MS Mincho" panose="02020609040205080304" pitchFamily="49" charset="-128"/>
                <a:cs typeface="Arial" panose="020B0604020202020204" pitchFamily="34" charset="0"/>
              </a:rPr>
              <a:t> toe (v. 39a), word </a:t>
            </a:r>
            <a:r>
              <a:rPr lang="en-US" sz="2600" b="1" dirty="0" err="1">
                <a:latin typeface="Arial" panose="020B0604020202020204" pitchFamily="34" charset="0"/>
                <a:ea typeface="MS Mincho" panose="02020609040205080304" pitchFamily="49" charset="-128"/>
                <a:cs typeface="Arial" panose="020B0604020202020204" pitchFamily="34" charset="0"/>
              </a:rPr>
              <a:t>bedien</a:t>
            </a:r>
            <a:r>
              <a:rPr lang="en-US" sz="2600" dirty="0">
                <a:latin typeface="Arial" panose="020B0604020202020204" pitchFamily="34" charset="0"/>
                <a:ea typeface="MS Mincho" panose="02020609040205080304" pitchFamily="49" charset="-128"/>
                <a:cs typeface="Arial" panose="020B0604020202020204" pitchFamily="34" charset="0"/>
              </a:rPr>
              <a:t> </a:t>
            </a:r>
            <a:r>
              <a:rPr lang="en-US" sz="2600" dirty="0" err="1">
                <a:latin typeface="Arial" panose="020B0604020202020204" pitchFamily="34" charset="0"/>
                <a:ea typeface="MS Mincho" panose="02020609040205080304" pitchFamily="49" charset="-128"/>
                <a:cs typeface="Arial" panose="020B0604020202020204" pitchFamily="34" charset="0"/>
              </a:rPr>
              <a:t>aan</a:t>
            </a:r>
            <a:r>
              <a:rPr lang="en-US" sz="2600" dirty="0">
                <a:latin typeface="Arial" panose="020B0604020202020204" pitchFamily="34" charset="0"/>
                <a:ea typeface="MS Mincho" panose="02020609040205080304" pitchFamily="49" charset="-128"/>
                <a:cs typeface="Arial" panose="020B0604020202020204" pitchFamily="34" charset="0"/>
              </a:rPr>
              <a:t> </a:t>
            </a:r>
            <a:r>
              <a:rPr lang="en-US" sz="2600" dirty="0" err="1">
                <a:latin typeface="Arial" panose="020B0604020202020204" pitchFamily="34" charset="0"/>
                <a:ea typeface="MS Mincho" panose="02020609040205080304" pitchFamily="49" charset="-128"/>
                <a:cs typeface="Arial" panose="020B0604020202020204" pitchFamily="34" charset="0"/>
              </a:rPr>
              <a:t>hulle</a:t>
            </a:r>
            <a:r>
              <a:rPr lang="en-US" sz="2600" dirty="0">
                <a:latin typeface="Arial" panose="020B0604020202020204" pitchFamily="34" charset="0"/>
                <a:ea typeface="MS Mincho" panose="02020609040205080304" pitchFamily="49" charset="-128"/>
                <a:cs typeface="Arial" panose="020B0604020202020204" pitchFamily="34" charset="0"/>
              </a:rPr>
              <a:t>, maar die Here </a:t>
            </a:r>
            <a:r>
              <a:rPr lang="en-US" sz="2600" dirty="0" err="1">
                <a:latin typeface="Arial" panose="020B0604020202020204" pitchFamily="34" charset="0"/>
                <a:ea typeface="MS Mincho" panose="02020609040205080304" pitchFamily="49" charset="-128"/>
                <a:cs typeface="Arial" panose="020B0604020202020204" pitchFamily="34" charset="0"/>
              </a:rPr>
              <a:t>roep</a:t>
            </a:r>
            <a:r>
              <a:rPr lang="en-US" sz="2600" dirty="0">
                <a:latin typeface="Arial" panose="020B0604020202020204" pitchFamily="34" charset="0"/>
                <a:ea typeface="MS Mincho" panose="02020609040205080304" pitchFamily="49" charset="-128"/>
                <a:cs typeface="Arial" panose="020B0604020202020204" pitchFamily="34" charset="0"/>
              </a:rPr>
              <a:t> </a:t>
            </a:r>
            <a:r>
              <a:rPr lang="en-US" sz="2600" dirty="0" err="1">
                <a:latin typeface="Arial" panose="020B0604020202020204" pitchFamily="34" charset="0"/>
                <a:ea typeface="MS Mincho" panose="02020609040205080304" pitchFamily="49" charset="-128"/>
                <a:cs typeface="Arial" panose="020B0604020202020204" pitchFamily="34" charset="0"/>
              </a:rPr>
              <a:t>en</a:t>
            </a:r>
            <a:r>
              <a:rPr lang="en-US" sz="2600" dirty="0">
                <a:latin typeface="Arial" panose="020B0604020202020204" pitchFamily="34" charset="0"/>
                <a:ea typeface="MS Mincho" panose="02020609040205080304" pitchFamily="49" charset="-128"/>
                <a:cs typeface="Arial" panose="020B0604020202020204" pitchFamily="34" charset="0"/>
              </a:rPr>
              <a:t> </a:t>
            </a:r>
            <a:r>
              <a:rPr lang="en-US" sz="2600" dirty="0" err="1">
                <a:latin typeface="Arial" panose="020B0604020202020204" pitchFamily="34" charset="0"/>
                <a:ea typeface="MS Mincho" panose="02020609040205080304" pitchFamily="49" charset="-128"/>
                <a:cs typeface="Arial" panose="020B0604020202020204" pitchFamily="34" charset="0"/>
              </a:rPr>
              <a:t>bepaal</a:t>
            </a:r>
            <a:r>
              <a:rPr lang="en-US" sz="2600" dirty="0">
                <a:latin typeface="Arial" panose="020B0604020202020204" pitchFamily="34" charset="0"/>
                <a:ea typeface="MS Mincho" panose="02020609040205080304" pitchFamily="49" charset="-128"/>
                <a:cs typeface="Arial" panose="020B0604020202020204" pitchFamily="34" charset="0"/>
              </a:rPr>
              <a:t> </a:t>
            </a:r>
            <a:r>
              <a:rPr lang="en-US" sz="2600" dirty="0" err="1">
                <a:latin typeface="Arial" panose="020B0604020202020204" pitchFamily="34" charset="0"/>
                <a:ea typeface="MS Mincho" panose="02020609040205080304" pitchFamily="49" charset="-128"/>
                <a:cs typeface="Arial" panose="020B0604020202020204" pitchFamily="34" charset="0"/>
              </a:rPr>
              <a:t>wie</a:t>
            </a:r>
            <a:r>
              <a:rPr lang="en-US" sz="2600" dirty="0">
                <a:latin typeface="Arial" panose="020B0604020202020204" pitchFamily="34" charset="0"/>
                <a:ea typeface="MS Mincho" panose="02020609040205080304" pitchFamily="49" charset="-128"/>
                <a:cs typeface="Arial" panose="020B0604020202020204" pitchFamily="34" charset="0"/>
              </a:rPr>
              <a:t> die </a:t>
            </a:r>
            <a:r>
              <a:rPr lang="en-US" sz="2600" dirty="0" err="1">
                <a:latin typeface="Arial" panose="020B0604020202020204" pitchFamily="34" charset="0"/>
                <a:ea typeface="MS Mincho" panose="02020609040205080304" pitchFamily="49" charset="-128"/>
                <a:cs typeface="Arial" panose="020B0604020202020204" pitchFamily="34" charset="0"/>
              </a:rPr>
              <a:t>Inhoud</a:t>
            </a:r>
            <a:r>
              <a:rPr lang="en-US" sz="2600" dirty="0">
                <a:latin typeface="Arial" panose="020B0604020202020204" pitchFamily="34" charset="0"/>
                <a:ea typeface="MS Mincho" panose="02020609040205080304" pitchFamily="49" charset="-128"/>
                <a:cs typeface="Arial" panose="020B0604020202020204" pitchFamily="34" charset="0"/>
              </a:rPr>
              <a:t>, </a:t>
            </a:r>
            <a:r>
              <a:rPr lang="en-US" sz="2600" b="1" dirty="0">
                <a:latin typeface="Arial" panose="020B0604020202020204" pitchFamily="34" charset="0"/>
                <a:ea typeface="MS Mincho" panose="02020609040205080304" pitchFamily="49" charset="-128"/>
                <a:cs typeface="Arial" panose="020B0604020202020204" pitchFamily="34" charset="0"/>
              </a:rPr>
              <a:t>Christus</a:t>
            </a:r>
            <a:r>
              <a:rPr lang="en-US" sz="2600" dirty="0">
                <a:latin typeface="Arial" panose="020B0604020202020204" pitchFamily="34" charset="0"/>
                <a:ea typeface="MS Mincho" panose="02020609040205080304" pitchFamily="49" charset="-128"/>
                <a:cs typeface="Arial" panose="020B0604020202020204" pitchFamily="34" charset="0"/>
              </a:rPr>
              <a:t>, </a:t>
            </a:r>
            <a:r>
              <a:rPr lang="en-US" sz="2600" dirty="0" err="1">
                <a:latin typeface="Arial" panose="020B0604020202020204" pitchFamily="34" charset="0"/>
                <a:ea typeface="MS Mincho" panose="02020609040205080304" pitchFamily="49" charset="-128"/>
                <a:cs typeface="Arial" panose="020B0604020202020204" pitchFamily="34" charset="0"/>
              </a:rPr>
              <a:t>ontvang</a:t>
            </a:r>
            <a:r>
              <a:rPr lang="en-US" sz="2600" dirty="0">
                <a:latin typeface="Arial" panose="020B0604020202020204" pitchFamily="34" charset="0"/>
                <a:ea typeface="MS Mincho" panose="02020609040205080304" pitchFamily="49" charset="-128"/>
                <a:cs typeface="Arial" panose="020B0604020202020204" pitchFamily="34" charset="0"/>
              </a:rPr>
              <a:t>, (v. 39b) … v. 47</a:t>
            </a:r>
            <a:endParaRPr lang="en-US" sz="2600" dirty="0">
              <a:effectLst/>
              <a:latin typeface="Arial" panose="020B0604020202020204" pitchFamily="34" charset="0"/>
              <a:ea typeface="MS Mincho" panose="02020609040205080304" pitchFamily="49" charset="-128"/>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03E054C4-7BF0-BDB4-557E-DA646071B801}"/>
              </a:ext>
            </a:extLst>
          </p:cNvPr>
          <p:cNvSpPr>
            <a:spLocks noGrp="1"/>
          </p:cNvSpPr>
          <p:nvPr>
            <p:ph type="sldNum" sz="quarter" idx="12"/>
          </p:nvPr>
        </p:nvSpPr>
        <p:spPr/>
        <p:txBody>
          <a:bodyPr/>
          <a:lstStyle/>
          <a:p>
            <a:fld id="{6D22F896-40B5-4ADD-8801-0D06FADFA095}" type="slidenum">
              <a:rPr lang="en-US" smtClean="0"/>
              <a:t>9</a:t>
            </a:fld>
            <a:endParaRPr lang="en-US" dirty="0"/>
          </a:p>
        </p:txBody>
      </p:sp>
    </p:spTree>
    <p:extLst>
      <p:ext uri="{BB962C8B-B14F-4D97-AF65-F5344CB8AC3E}">
        <p14:creationId xmlns:p14="http://schemas.microsoft.com/office/powerpoint/2010/main" val="567552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1F301-05B3-E914-EBFB-B6BBE47098E7}"/>
              </a:ext>
            </a:extLst>
          </p:cNvPr>
          <p:cNvSpPr>
            <a:spLocks noGrp="1"/>
          </p:cNvSpPr>
          <p:nvPr>
            <p:ph type="title"/>
          </p:nvPr>
        </p:nvSpPr>
        <p:spPr/>
        <p:txBody>
          <a:bodyPr>
            <a:normAutofit/>
          </a:bodyPr>
          <a:lstStyle/>
          <a:p>
            <a:pPr algn="ctr"/>
            <a:r>
              <a:rPr lang="af-ZA" sz="2800" b="1" dirty="0">
                <a:effectLst/>
                <a:latin typeface="Arial" panose="020B0604020202020204" pitchFamily="34" charset="0"/>
                <a:ea typeface="MS Mincho" panose="02020609040205080304" pitchFamily="49" charset="-128"/>
                <a:cs typeface="Arial" panose="020B0604020202020204" pitchFamily="34" charset="0"/>
              </a:rPr>
              <a:t>1.  Wat leer die Skrif oor die genadeverbond met 'ons en ons kinders'?</a:t>
            </a:r>
            <a:endParaRPr lang="en-US" sz="2800" dirty="0"/>
          </a:p>
        </p:txBody>
      </p:sp>
      <p:sp>
        <p:nvSpPr>
          <p:cNvPr id="3" name="Content Placeholder 2">
            <a:extLst>
              <a:ext uri="{FF2B5EF4-FFF2-40B4-BE49-F238E27FC236}">
                <a16:creationId xmlns:a16="http://schemas.microsoft.com/office/drawing/2014/main" id="{5D5AC7F8-B5A1-4478-2F34-958AFB88336A}"/>
              </a:ext>
            </a:extLst>
          </p:cNvPr>
          <p:cNvSpPr>
            <a:spLocks noGrp="1"/>
          </p:cNvSpPr>
          <p:nvPr>
            <p:ph idx="1"/>
          </p:nvPr>
        </p:nvSpPr>
        <p:spPr>
          <a:xfrm>
            <a:off x="1141412" y="1874520"/>
            <a:ext cx="9905999" cy="4645151"/>
          </a:xfrm>
        </p:spPr>
        <p:txBody>
          <a:bodyPr>
            <a:noAutofit/>
          </a:bodyPr>
          <a:lstStyle/>
          <a:p>
            <a:pPr marL="457200" marR="0">
              <a:lnSpc>
                <a:spcPct val="107000"/>
              </a:lnSpc>
              <a:spcBef>
                <a:spcPts val="0"/>
              </a:spcBef>
              <a:spcAft>
                <a:spcPts val="800"/>
              </a:spcAft>
            </a:pPr>
            <a:r>
              <a:rPr lang="af-ZA" sz="2000" i="1" dirty="0">
                <a:effectLst/>
                <a:latin typeface="Arial" panose="020B0604020202020204" pitchFamily="34" charset="0"/>
                <a:ea typeface="MS Mincho" panose="02020609040205080304" pitchFamily="49" charset="-128"/>
                <a:cs typeface="Arial" panose="020B0604020202020204" pitchFamily="34" charset="0"/>
              </a:rPr>
              <a:t>Nou is aan Abraham </a:t>
            </a:r>
            <a:r>
              <a:rPr lang="af-ZA" sz="2000" b="1" i="1" dirty="0">
                <a:effectLst/>
                <a:latin typeface="Arial" panose="020B0604020202020204" pitchFamily="34" charset="0"/>
                <a:ea typeface="MS Mincho" panose="02020609040205080304" pitchFamily="49" charset="-128"/>
                <a:cs typeface="Arial" panose="020B0604020202020204" pitchFamily="34" charset="0"/>
              </a:rPr>
              <a:t>die beloftes toegesê en aan sy saad. </a:t>
            </a:r>
            <a:r>
              <a:rPr lang="af-ZA" sz="2000" i="1" dirty="0">
                <a:effectLst/>
                <a:latin typeface="Arial" panose="020B0604020202020204" pitchFamily="34" charset="0"/>
                <a:ea typeface="MS Mincho" panose="02020609040205080304" pitchFamily="49" charset="-128"/>
                <a:cs typeface="Arial" panose="020B0604020202020204" pitchFamily="34" charset="0"/>
              </a:rPr>
              <a:t>Hy sê nie: En aan die sade, asof dit op baie sien nie, maar op een: En aan jou saad, </a:t>
            </a:r>
            <a:r>
              <a:rPr lang="af-ZA" sz="2000" b="1" i="1" dirty="0">
                <a:effectLst/>
                <a:latin typeface="Arial" panose="020B0604020202020204" pitchFamily="34" charset="0"/>
                <a:ea typeface="MS Mincho" panose="02020609040205080304" pitchFamily="49" charset="-128"/>
                <a:cs typeface="Arial" panose="020B0604020202020204" pitchFamily="34" charset="0"/>
              </a:rPr>
              <a:t>dit is Christus</a:t>
            </a:r>
            <a:r>
              <a:rPr lang="af-ZA" sz="2000" i="1" dirty="0">
                <a:effectLst/>
                <a:latin typeface="Arial" panose="020B0604020202020204" pitchFamily="34" charset="0"/>
                <a:ea typeface="MS Mincho" panose="02020609040205080304" pitchFamily="49" charset="-128"/>
                <a:cs typeface="Arial" panose="020B0604020202020204" pitchFamily="34" charset="0"/>
              </a:rPr>
              <a:t>. ...</a:t>
            </a:r>
            <a:r>
              <a:rPr lang="af-ZA" sz="2000" dirty="0">
                <a:effectLst/>
                <a:latin typeface="Arial" panose="020B0604020202020204" pitchFamily="34" charset="0"/>
                <a:ea typeface="MS Mincho" panose="02020609040205080304" pitchFamily="49" charset="-128"/>
                <a:cs typeface="Arial" panose="020B0604020202020204" pitchFamily="34" charset="0"/>
              </a:rPr>
              <a:t> </a:t>
            </a:r>
            <a:r>
              <a:rPr lang="af-ZA" sz="2000" b="1" i="1" u="sng" dirty="0">
                <a:effectLst/>
                <a:latin typeface="Arial" panose="020B0604020202020204" pitchFamily="34" charset="0"/>
                <a:ea typeface="MS Mincho" panose="02020609040205080304" pitchFamily="49" charset="-128"/>
                <a:cs typeface="Arial" panose="020B0604020202020204" pitchFamily="34" charset="0"/>
              </a:rPr>
              <a:t>En as</a:t>
            </a:r>
            <a:r>
              <a:rPr lang="af-ZA" sz="2000" i="1" dirty="0">
                <a:effectLst/>
                <a:latin typeface="Arial" panose="020B0604020202020204" pitchFamily="34" charset="0"/>
                <a:ea typeface="MS Mincho" panose="02020609040205080304" pitchFamily="49" charset="-128"/>
                <a:cs typeface="Arial" panose="020B0604020202020204" pitchFamily="34" charset="0"/>
              </a:rPr>
              <a:t> julle aan Christus behoort, </a:t>
            </a:r>
            <a:r>
              <a:rPr lang="af-ZA" sz="2000" b="1" i="1" u="sng" dirty="0">
                <a:effectLst/>
                <a:latin typeface="Arial" panose="020B0604020202020204" pitchFamily="34" charset="0"/>
                <a:ea typeface="MS Mincho" panose="02020609040205080304" pitchFamily="49" charset="-128"/>
                <a:cs typeface="Arial" panose="020B0604020202020204" pitchFamily="34" charset="0"/>
              </a:rPr>
              <a:t>dan is</a:t>
            </a:r>
            <a:r>
              <a:rPr lang="af-ZA" sz="2000" i="1" dirty="0">
                <a:effectLst/>
                <a:latin typeface="Arial" panose="020B0604020202020204" pitchFamily="34" charset="0"/>
                <a:ea typeface="MS Mincho" panose="02020609040205080304" pitchFamily="49" charset="-128"/>
                <a:cs typeface="Arial" panose="020B0604020202020204" pitchFamily="34" charset="0"/>
              </a:rPr>
              <a:t> julle die nageslag van Abraham en volgens die belofte erfgename.</a:t>
            </a:r>
            <a:r>
              <a:rPr lang="af-ZA" sz="2000" dirty="0">
                <a:effectLst/>
                <a:latin typeface="Arial" panose="020B0604020202020204" pitchFamily="34" charset="0"/>
                <a:ea typeface="MS Mincho" panose="02020609040205080304" pitchFamily="49" charset="-128"/>
                <a:cs typeface="Arial" panose="020B0604020202020204" pitchFamily="34" charset="0"/>
              </a:rPr>
              <a:t>” (Gal. 3:16,29) </a:t>
            </a:r>
            <a:endParaRPr lang="en-US" sz="2000" dirty="0">
              <a:effectLst/>
              <a:latin typeface="Calibri" panose="020F0502020204030204" pitchFamily="34" charset="0"/>
              <a:ea typeface="MS Mincho" panose="02020609040205080304" pitchFamily="49" charset="-128"/>
              <a:cs typeface="Arial" panose="020B0604020202020204" pitchFamily="34" charset="0"/>
            </a:endParaRPr>
          </a:p>
          <a:p>
            <a:pPr marL="457200" marR="0">
              <a:lnSpc>
                <a:spcPct val="107000"/>
              </a:lnSpc>
              <a:spcBef>
                <a:spcPts val="0"/>
              </a:spcBef>
              <a:spcAft>
                <a:spcPts val="800"/>
              </a:spcAft>
            </a:pPr>
            <a:r>
              <a:rPr lang="af-ZA" sz="2000" dirty="0">
                <a:effectLst/>
                <a:latin typeface="Arial" panose="020B0604020202020204" pitchFamily="34" charset="0"/>
                <a:ea typeface="MS Mincho" panose="02020609040205080304" pitchFamily="49" charset="-128"/>
                <a:cs typeface="Arial" panose="020B0604020202020204" pitchFamily="34" charset="0"/>
              </a:rPr>
              <a:t>“</a:t>
            </a:r>
            <a:r>
              <a:rPr lang="af-ZA" sz="2000" i="1" dirty="0">
                <a:effectLst/>
                <a:latin typeface="Arial" panose="020B0604020202020204" pitchFamily="34" charset="0"/>
                <a:ea typeface="MS Mincho" panose="02020609040205080304" pitchFamily="49" charset="-128"/>
                <a:cs typeface="Arial" panose="020B0604020202020204" pitchFamily="34" charset="0"/>
              </a:rPr>
              <a:t>MAAR ek sê dit nie asof die woord van God verval het nie; want hulle is nie almal Israel wat uit Israel is nie. Ook nie omdat hulle Abraham se nageslag is, is hulle almal kinders nie; maar: in Isak sal jou nageslag genoem word. Dit wil sê, nie hulle is kinders van God wat die kinders van die vlees is nie, </a:t>
            </a:r>
            <a:r>
              <a:rPr lang="af-ZA" sz="2000" b="1" i="1" dirty="0">
                <a:effectLst/>
                <a:latin typeface="Arial" panose="020B0604020202020204" pitchFamily="34" charset="0"/>
                <a:ea typeface="MS Mincho" panose="02020609040205080304" pitchFamily="49" charset="-128"/>
                <a:cs typeface="Arial" panose="020B0604020202020204" pitchFamily="34" charset="0"/>
              </a:rPr>
              <a:t>maar die kinders van die belofte</a:t>
            </a:r>
            <a:r>
              <a:rPr lang="af-ZA" sz="2000" i="1" dirty="0">
                <a:effectLst/>
                <a:latin typeface="Arial" panose="020B0604020202020204" pitchFamily="34" charset="0"/>
                <a:ea typeface="MS Mincho" panose="02020609040205080304" pitchFamily="49" charset="-128"/>
                <a:cs typeface="Arial" panose="020B0604020202020204" pitchFamily="34" charset="0"/>
              </a:rPr>
              <a:t> word </a:t>
            </a:r>
            <a:r>
              <a:rPr lang="af-ZA" sz="2000" b="1" i="1" dirty="0">
                <a:effectLst/>
                <a:latin typeface="Arial" panose="020B0604020202020204" pitchFamily="34" charset="0"/>
                <a:ea typeface="MS Mincho" panose="02020609040205080304" pitchFamily="49" charset="-128"/>
                <a:cs typeface="Arial" panose="020B0604020202020204" pitchFamily="34" charset="0"/>
              </a:rPr>
              <a:t>gereken</a:t>
            </a:r>
            <a:r>
              <a:rPr lang="af-ZA" sz="2000" i="1" dirty="0">
                <a:effectLst/>
                <a:latin typeface="Arial" panose="020B0604020202020204" pitchFamily="34" charset="0"/>
                <a:ea typeface="MS Mincho" panose="02020609040205080304" pitchFamily="49" charset="-128"/>
                <a:cs typeface="Arial" panose="020B0604020202020204" pitchFamily="34" charset="0"/>
              </a:rPr>
              <a:t> as die nageslag.</a:t>
            </a:r>
            <a:r>
              <a:rPr lang="af-ZA" sz="2000" dirty="0">
                <a:effectLst/>
                <a:latin typeface="Arial" panose="020B0604020202020204" pitchFamily="34" charset="0"/>
                <a:ea typeface="MS Mincho" panose="02020609040205080304" pitchFamily="49" charset="-128"/>
                <a:cs typeface="Arial" panose="020B0604020202020204" pitchFamily="34" charset="0"/>
              </a:rPr>
              <a:t>” (Rom. 9:6–8) </a:t>
            </a:r>
            <a:endParaRPr lang="en-US" sz="2000" dirty="0">
              <a:effectLst/>
              <a:latin typeface="Calibri" panose="020F0502020204030204" pitchFamily="34" charset="0"/>
              <a:ea typeface="MS Mincho" panose="02020609040205080304" pitchFamily="49" charset="-128"/>
              <a:cs typeface="Arial" panose="020B0604020202020204" pitchFamily="34" charset="0"/>
            </a:endParaRPr>
          </a:p>
          <a:p>
            <a:r>
              <a:rPr lang="en-US" sz="2000" dirty="0" err="1">
                <a:latin typeface="Arial" panose="020B0604020202020204" pitchFamily="34" charset="0"/>
                <a:cs typeface="Arial" panose="020B0604020202020204" pitchFamily="34" charset="0"/>
              </a:rPr>
              <a:t>Sien</a:t>
            </a:r>
            <a:r>
              <a:rPr lang="en-US" sz="2000" dirty="0">
                <a:latin typeface="Arial" panose="020B0604020202020204" pitchFamily="34" charset="0"/>
                <a:cs typeface="Arial" panose="020B0604020202020204" pitchFamily="34" charset="0"/>
              </a:rPr>
              <a:t> die </a:t>
            </a:r>
            <a:r>
              <a:rPr lang="en-US" sz="2000" dirty="0" err="1">
                <a:latin typeface="Arial" panose="020B0604020202020204" pitchFamily="34" charset="0"/>
                <a:cs typeface="Arial" panose="020B0604020202020204" pitchFamily="34" charset="0"/>
              </a:rPr>
              <a:t>konteks</a:t>
            </a:r>
            <a:r>
              <a:rPr lang="en-US" sz="2000" dirty="0">
                <a:latin typeface="Arial" panose="020B0604020202020204" pitchFamily="34" charset="0"/>
                <a:cs typeface="Arial" panose="020B0604020202020204" pitchFamily="34" charset="0"/>
              </a:rPr>
              <a:t> van Rom. 9:6-8, </a:t>
            </a:r>
            <a:r>
              <a:rPr lang="en-US" sz="2000" dirty="0" err="1">
                <a:latin typeface="Arial" panose="020B0604020202020204" pitchFamily="34" charset="0"/>
                <a:cs typeface="Arial" panose="020B0604020202020204" pitchFamily="34" charset="0"/>
              </a:rPr>
              <a:t>nl</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vers</a:t>
            </a:r>
            <a:r>
              <a:rPr lang="en-US" sz="2000" dirty="0">
                <a:latin typeface="Arial" panose="020B0604020202020204" pitchFamily="34" charset="0"/>
                <a:cs typeface="Arial" panose="020B0604020202020204" pitchFamily="34" charset="0"/>
              </a:rPr>
              <a:t> 1-5, Paulus </a:t>
            </a:r>
            <a:r>
              <a:rPr lang="en-US" sz="2000" dirty="0" err="1">
                <a:latin typeface="Arial" panose="020B0604020202020204" pitchFamily="34" charset="0"/>
                <a:cs typeface="Arial" panose="020B0604020202020204" pitchFamily="34" charset="0"/>
              </a:rPr>
              <a:t>wys</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daarop</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dat</a:t>
            </a:r>
            <a:r>
              <a:rPr lang="en-US" sz="2000" dirty="0">
                <a:latin typeface="Arial" panose="020B0604020202020204" pitchFamily="34" charset="0"/>
                <a:cs typeface="Arial" panose="020B0604020202020204" pitchFamily="34" charset="0"/>
              </a:rPr>
              <a:t> die volk in die OT (by </a:t>
            </a:r>
            <a:r>
              <a:rPr lang="en-US" sz="2000" dirty="0" err="1">
                <a:latin typeface="Arial" panose="020B0604020202020204" pitchFamily="34" charset="0"/>
                <a:cs typeface="Arial" panose="020B0604020202020204" pitchFamily="34" charset="0"/>
              </a:rPr>
              <a:t>implikasie</a:t>
            </a:r>
            <a:r>
              <a:rPr lang="en-US" sz="2000" dirty="0">
                <a:latin typeface="Arial" panose="020B0604020202020204" pitchFamily="34" charset="0"/>
                <a:cs typeface="Arial" panose="020B0604020202020204" pitchFamily="34" charset="0"/>
              </a:rPr>
              <a:t> die </a:t>
            </a:r>
            <a:r>
              <a:rPr lang="en-US" sz="2000" dirty="0" err="1">
                <a:latin typeface="Arial" panose="020B0604020202020204" pitchFamily="34" charset="0"/>
                <a:cs typeface="Arial" panose="020B0604020202020204" pitchFamily="34" charset="0"/>
              </a:rPr>
              <a:t>kerkvolk</a:t>
            </a:r>
            <a:r>
              <a:rPr lang="en-US" sz="2000" dirty="0">
                <a:latin typeface="Arial" panose="020B0604020202020204" pitchFamily="34" charset="0"/>
                <a:cs typeface="Arial" panose="020B0604020202020204" pitchFamily="34" charset="0"/>
              </a:rPr>
              <a:t> in die NT) die ‘</a:t>
            </a:r>
            <a:r>
              <a:rPr lang="en-US" sz="2000" dirty="0" err="1">
                <a:latin typeface="Arial" panose="020B0604020202020204" pitchFamily="34" charset="0"/>
                <a:cs typeface="Arial" panose="020B0604020202020204" pitchFamily="34" charset="0"/>
              </a:rPr>
              <a:t>bedieninge</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almal</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ontvang</a:t>
            </a:r>
            <a:r>
              <a:rPr lang="en-US" sz="2000" dirty="0">
                <a:latin typeface="Arial" panose="020B0604020202020204" pitchFamily="34" charset="0"/>
                <a:cs typeface="Arial" panose="020B0604020202020204" pitchFamily="34" charset="0"/>
              </a:rPr>
              <a:t> het, maar God </a:t>
            </a:r>
            <a:r>
              <a:rPr lang="en-US" sz="2000" dirty="0" err="1">
                <a:latin typeface="Arial" panose="020B0604020202020204" pitchFamily="34" charset="0"/>
                <a:cs typeface="Arial" panose="020B0604020202020204" pitchFamily="34" charset="0"/>
              </a:rPr>
              <a:t>bepaal</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wie</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kry</a:t>
            </a:r>
            <a:r>
              <a:rPr lang="en-US" sz="2000" dirty="0">
                <a:latin typeface="Arial" panose="020B0604020202020204" pitchFamily="34" charset="0"/>
                <a:cs typeface="Arial" panose="020B0604020202020204" pitchFamily="34" charset="0"/>
              </a:rPr>
              <a:t> die </a:t>
            </a:r>
            <a:r>
              <a:rPr lang="en-US" sz="2000" dirty="0" err="1">
                <a:latin typeface="Arial" panose="020B0604020202020204" pitchFamily="34" charset="0"/>
                <a:cs typeface="Arial" panose="020B0604020202020204" pitchFamily="34" charset="0"/>
              </a:rPr>
              <a:t>Inhoud</a:t>
            </a:r>
            <a:r>
              <a:rPr lang="en-US" sz="2000" dirty="0">
                <a:latin typeface="Arial" panose="020B0604020202020204" pitchFamily="34" charset="0"/>
                <a:cs typeface="Arial" panose="020B0604020202020204" pitchFamily="34" charset="0"/>
              </a:rPr>
              <a:t>, Christus (</a:t>
            </a:r>
            <a:r>
              <a:rPr lang="en-US" sz="2000" dirty="0" err="1">
                <a:latin typeface="Arial" panose="020B0604020202020204" pitchFamily="34" charset="0"/>
                <a:cs typeface="Arial" panose="020B0604020202020204" pitchFamily="34" charset="0"/>
              </a:rPr>
              <a:t>en</a:t>
            </a:r>
            <a:r>
              <a:rPr lang="en-US" sz="2000" dirty="0">
                <a:latin typeface="Arial" panose="020B0604020202020204" pitchFamily="34" charset="0"/>
                <a:cs typeface="Arial" panose="020B0604020202020204" pitchFamily="34" charset="0"/>
              </a:rPr>
              <a:t> al </a:t>
            </a:r>
            <a:r>
              <a:rPr lang="en-US" sz="2000" dirty="0" err="1">
                <a:latin typeface="Arial" panose="020B0604020202020204" pitchFamily="34" charset="0"/>
                <a:cs typeface="Arial" panose="020B0604020202020204" pitchFamily="34" charset="0"/>
              </a:rPr>
              <a:t>sy</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weldade</a:t>
            </a:r>
            <a:r>
              <a:rPr lang="en-US" sz="2000" dirty="0">
                <a:latin typeface="Arial" panose="020B0604020202020204" pitchFamily="34" charset="0"/>
                <a:cs typeface="Arial" panose="020B0604020202020204" pitchFamily="34" charset="0"/>
              </a:rPr>
              <a:t>: Gees, </a:t>
            </a:r>
            <a:r>
              <a:rPr lang="en-US" sz="2000" dirty="0" err="1">
                <a:latin typeface="Arial" panose="020B0604020202020204" pitchFamily="34" charset="0"/>
                <a:cs typeface="Arial" panose="020B0604020202020204" pitchFamily="34" charset="0"/>
              </a:rPr>
              <a:t>vergifnis</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ewige</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lewe</a:t>
            </a:r>
            <a:r>
              <a:rPr lang="en-US" sz="2000" dirty="0">
                <a:latin typeface="Arial" panose="020B0604020202020204" pitchFamily="34" charset="0"/>
                <a:cs typeface="Arial" panose="020B0604020202020204" pitchFamily="34" charset="0"/>
              </a:rPr>
              <a:t>, ens.) </a:t>
            </a:r>
          </a:p>
        </p:txBody>
      </p:sp>
      <p:sp>
        <p:nvSpPr>
          <p:cNvPr id="4" name="Slide Number Placeholder 3">
            <a:extLst>
              <a:ext uri="{FF2B5EF4-FFF2-40B4-BE49-F238E27FC236}">
                <a16:creationId xmlns:a16="http://schemas.microsoft.com/office/drawing/2014/main" id="{359C51D2-C604-63B7-A1EC-309E21B516E8}"/>
              </a:ext>
            </a:extLst>
          </p:cNvPr>
          <p:cNvSpPr>
            <a:spLocks noGrp="1"/>
          </p:cNvSpPr>
          <p:nvPr>
            <p:ph type="sldNum" sz="quarter" idx="12"/>
          </p:nvPr>
        </p:nvSpPr>
        <p:spPr/>
        <p:txBody>
          <a:bodyPr/>
          <a:lstStyle/>
          <a:p>
            <a:fld id="{6D22F896-40B5-4ADD-8801-0D06FADFA095}" type="slidenum">
              <a:rPr lang="en-US" smtClean="0"/>
              <a:t>10</a:t>
            </a:fld>
            <a:endParaRPr lang="en-US" dirty="0"/>
          </a:p>
        </p:txBody>
      </p:sp>
    </p:spTree>
    <p:extLst>
      <p:ext uri="{BB962C8B-B14F-4D97-AF65-F5344CB8AC3E}">
        <p14:creationId xmlns:p14="http://schemas.microsoft.com/office/powerpoint/2010/main" val="2295897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18EDB-D0DA-77FD-D8DB-C5C78525C7C5}"/>
              </a:ext>
            </a:extLst>
          </p:cNvPr>
          <p:cNvSpPr>
            <a:spLocks noGrp="1"/>
          </p:cNvSpPr>
          <p:nvPr>
            <p:ph type="title"/>
          </p:nvPr>
        </p:nvSpPr>
        <p:spPr/>
        <p:txBody>
          <a:bodyPr>
            <a:normAutofit fontScale="90000"/>
          </a:bodyPr>
          <a:lstStyle/>
          <a:p>
            <a:pPr algn="ctr"/>
            <a:r>
              <a:rPr lang="af-ZA" sz="3600" b="1" dirty="0">
                <a:effectLst/>
                <a:latin typeface="Arial" panose="020B0604020202020204" pitchFamily="34" charset="0"/>
                <a:ea typeface="MS Mincho" panose="02020609040205080304" pitchFamily="49" charset="-128"/>
                <a:cs typeface="Arial" panose="020B0604020202020204" pitchFamily="34" charset="0"/>
              </a:rPr>
              <a:t>1.  Wat leer die Skrif oor die genadeverbond met 'ons en ons kinders'?</a:t>
            </a:r>
            <a:endParaRPr lang="en-US" dirty="0"/>
          </a:p>
        </p:txBody>
      </p:sp>
      <p:sp>
        <p:nvSpPr>
          <p:cNvPr id="3" name="Content Placeholder 2">
            <a:extLst>
              <a:ext uri="{FF2B5EF4-FFF2-40B4-BE49-F238E27FC236}">
                <a16:creationId xmlns:a16="http://schemas.microsoft.com/office/drawing/2014/main" id="{F8D2CDAE-737C-8D58-CC6A-29DB5627BB9D}"/>
              </a:ext>
            </a:extLst>
          </p:cNvPr>
          <p:cNvSpPr>
            <a:spLocks noGrp="1"/>
          </p:cNvSpPr>
          <p:nvPr>
            <p:ph idx="1"/>
          </p:nvPr>
        </p:nvSpPr>
        <p:spPr>
          <a:xfrm>
            <a:off x="1141412" y="2249486"/>
            <a:ext cx="9905999" cy="4251897"/>
          </a:xfrm>
        </p:spPr>
        <p:txBody>
          <a:bodyPr>
            <a:normAutofit/>
          </a:bodyPr>
          <a:lstStyle/>
          <a:p>
            <a:r>
              <a:rPr kumimoji="0" lang="af-ZA" sz="2400" b="0" i="0" u="none" strike="noStrike" kern="1200" cap="none" spc="0" normalizeH="0" baseline="0" noProof="0" dirty="0">
                <a:ln>
                  <a:noFill/>
                </a:ln>
                <a:solidFill>
                  <a:prstClr val="white"/>
                </a:solidFill>
                <a:effectLst/>
                <a:uLnTx/>
                <a:uFillTx/>
                <a:latin typeface="Arial" panose="020B0604020202020204" pitchFamily="34" charset="0"/>
                <a:ea typeface="MS Mincho" panose="02020609040205080304" pitchFamily="49" charset="-128"/>
                <a:cs typeface="Arial" panose="020B0604020202020204" pitchFamily="34" charset="0"/>
              </a:rPr>
              <a:t>Die Skrif leer dat kerk en verbond beide ŉ individuele (</a:t>
            </a:r>
            <a:r>
              <a:rPr kumimoji="0" lang="af-ZA" sz="2400" b="0" i="1" u="none" strike="noStrike" kern="1200" cap="none" spc="0" normalizeH="0" baseline="0" noProof="0" dirty="0">
                <a:ln>
                  <a:noFill/>
                </a:ln>
                <a:solidFill>
                  <a:prstClr val="white"/>
                </a:solidFill>
                <a:effectLst/>
                <a:uLnTx/>
                <a:uFillTx/>
                <a:latin typeface="Arial" panose="020B0604020202020204" pitchFamily="34" charset="0"/>
                <a:ea typeface="MS Mincho" panose="02020609040205080304" pitchFamily="49" charset="-128"/>
                <a:cs typeface="Arial" panose="020B0604020202020204" pitchFamily="34" charset="0"/>
              </a:rPr>
              <a:t>my</a:t>
            </a:r>
            <a:r>
              <a:rPr kumimoji="0" lang="af-ZA" sz="2400" b="0" i="0" u="none" strike="noStrike" kern="1200" cap="none" spc="0" normalizeH="0" baseline="0" noProof="0" dirty="0">
                <a:ln>
                  <a:noFill/>
                </a:ln>
                <a:solidFill>
                  <a:prstClr val="white"/>
                </a:solidFill>
                <a:effectLst/>
                <a:uLnTx/>
                <a:uFillTx/>
                <a:latin typeface="Arial" panose="020B0604020202020204" pitchFamily="34" charset="0"/>
                <a:ea typeface="MS Mincho" panose="02020609040205080304" pitchFamily="49" charset="-128"/>
                <a:cs typeface="Arial" panose="020B0604020202020204" pitchFamily="34" charset="0"/>
              </a:rPr>
              <a:t> God) én kollektiewe (gemeenskaplike/organiese) kant of aspek het (</a:t>
            </a:r>
            <a:r>
              <a:rPr kumimoji="0" lang="af-ZA" sz="2400" b="0" i="1" u="none" strike="noStrike" kern="1200" cap="none" spc="0" normalizeH="0" baseline="0" noProof="0" dirty="0">
                <a:ln>
                  <a:noFill/>
                </a:ln>
                <a:solidFill>
                  <a:prstClr val="white"/>
                </a:solidFill>
                <a:effectLst/>
                <a:uLnTx/>
                <a:uFillTx/>
                <a:latin typeface="Arial" panose="020B0604020202020204" pitchFamily="34" charset="0"/>
                <a:ea typeface="MS Mincho" panose="02020609040205080304" pitchFamily="49" charset="-128"/>
                <a:cs typeface="Arial" panose="020B0604020202020204" pitchFamily="34" charset="0"/>
              </a:rPr>
              <a:t>ons</a:t>
            </a:r>
            <a:r>
              <a:rPr kumimoji="0" lang="af-ZA" sz="2400" b="0" i="0" u="none" strike="noStrike" kern="1200" cap="none" spc="0" normalizeH="0" baseline="0" noProof="0" dirty="0">
                <a:ln>
                  <a:noFill/>
                </a:ln>
                <a:solidFill>
                  <a:prstClr val="white"/>
                </a:solidFill>
                <a:effectLst/>
                <a:uLnTx/>
                <a:uFillTx/>
                <a:latin typeface="Arial" panose="020B0604020202020204" pitchFamily="34" charset="0"/>
                <a:ea typeface="MS Mincho" panose="02020609040205080304" pitchFamily="49" charset="-128"/>
                <a:cs typeface="Arial" panose="020B0604020202020204" pitchFamily="34" charset="0"/>
              </a:rPr>
              <a:t> God), en nie net die een of die ander nie ('jy en julle', Deut. 6:1-9). Nie individualisme nie, maar wel persoonlik-individueel ook, reg verstaan: God red individue wat Hy verkies het, en red sy gemeente kollektief in die weg van die verbond (HK v/a 54, sien Dijk, 1952: 155-175).  Dit is juis omdat die </a:t>
            </a:r>
            <a:r>
              <a:rPr kumimoji="0" lang="af-ZA" sz="2400" b="1" i="0" u="none" strike="noStrike" kern="1200" cap="none" spc="0" normalizeH="0" baseline="0" noProof="0" dirty="0">
                <a:ln>
                  <a:noFill/>
                </a:ln>
                <a:solidFill>
                  <a:prstClr val="white"/>
                </a:solidFill>
                <a:effectLst/>
                <a:uLnTx/>
                <a:uFillTx/>
                <a:latin typeface="Arial" panose="020B0604020202020204" pitchFamily="34" charset="0"/>
                <a:ea typeface="MS Mincho" panose="02020609040205080304" pitchFamily="49" charset="-128"/>
                <a:cs typeface="Arial" panose="020B0604020202020204" pitchFamily="34" charset="0"/>
              </a:rPr>
              <a:t>gemeenskaplikheid of kollektiewe aspek</a:t>
            </a:r>
            <a:r>
              <a:rPr kumimoji="0" lang="af-ZA" sz="2400" b="0" i="0" u="none" strike="noStrike" kern="1200" cap="none" spc="0" normalizeH="0" baseline="0" noProof="0" dirty="0">
                <a:ln>
                  <a:noFill/>
                </a:ln>
                <a:solidFill>
                  <a:prstClr val="white"/>
                </a:solidFill>
                <a:effectLst/>
                <a:uLnTx/>
                <a:uFillTx/>
                <a:latin typeface="Arial" panose="020B0604020202020204" pitchFamily="34" charset="0"/>
                <a:ea typeface="MS Mincho" panose="02020609040205080304" pitchFamily="49" charset="-128"/>
                <a:cs typeface="Arial" panose="020B0604020202020204" pitchFamily="34" charset="0"/>
              </a:rPr>
              <a:t> van die verbond baiemaal nie in ag geneem word nie, dat ons die leer van die verbond verkeerd verstaan.  </a:t>
            </a:r>
            <a:endPar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MS Mincho" panose="02020609040205080304" pitchFamily="49" charset="-128"/>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A44E3D81-DABE-4331-86C3-549A9D36B695}"/>
              </a:ext>
            </a:extLst>
          </p:cNvPr>
          <p:cNvSpPr>
            <a:spLocks noGrp="1"/>
          </p:cNvSpPr>
          <p:nvPr>
            <p:ph type="sldNum" sz="quarter" idx="12"/>
          </p:nvPr>
        </p:nvSpPr>
        <p:spPr/>
        <p:txBody>
          <a:bodyPr/>
          <a:lstStyle/>
          <a:p>
            <a:fld id="{6D22F896-40B5-4ADD-8801-0D06FADFA095}" type="slidenum">
              <a:rPr lang="en-US" smtClean="0"/>
              <a:t>11</a:t>
            </a:fld>
            <a:endParaRPr lang="en-US" dirty="0"/>
          </a:p>
        </p:txBody>
      </p:sp>
    </p:spTree>
    <p:extLst>
      <p:ext uri="{BB962C8B-B14F-4D97-AF65-F5344CB8AC3E}">
        <p14:creationId xmlns:p14="http://schemas.microsoft.com/office/powerpoint/2010/main" val="636260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7DB8-9538-B192-B6A0-CC9DDFBA3667}"/>
              </a:ext>
            </a:extLst>
          </p:cNvPr>
          <p:cNvSpPr>
            <a:spLocks noGrp="1"/>
          </p:cNvSpPr>
          <p:nvPr>
            <p:ph type="title"/>
          </p:nvPr>
        </p:nvSpPr>
        <p:spPr/>
        <p:txBody>
          <a:bodyPr>
            <a:normAutofit/>
          </a:bodyPr>
          <a:lstStyle/>
          <a:p>
            <a:pPr algn="ctr"/>
            <a:r>
              <a:rPr lang="af-ZA" sz="2800" b="1" dirty="0">
                <a:effectLst/>
                <a:latin typeface="Arial" panose="020B0604020202020204" pitchFamily="34" charset="0"/>
                <a:ea typeface="MS Mincho" panose="02020609040205080304" pitchFamily="49" charset="-128"/>
                <a:cs typeface="Arial" panose="020B0604020202020204" pitchFamily="34" charset="0"/>
              </a:rPr>
              <a:t>1.  Wat leer die Skrif oor die genadeverbond met 'ons en ons kinders'?</a:t>
            </a:r>
            <a:endParaRPr lang="en-US" sz="2800" dirty="0"/>
          </a:p>
        </p:txBody>
      </p:sp>
      <p:sp>
        <p:nvSpPr>
          <p:cNvPr id="3" name="Content Placeholder 2">
            <a:extLst>
              <a:ext uri="{FF2B5EF4-FFF2-40B4-BE49-F238E27FC236}">
                <a16:creationId xmlns:a16="http://schemas.microsoft.com/office/drawing/2014/main" id="{D2640EF4-36C1-9536-BC5A-2153F37C9A0B}"/>
              </a:ext>
            </a:extLst>
          </p:cNvPr>
          <p:cNvSpPr>
            <a:spLocks noGrp="1"/>
          </p:cNvSpPr>
          <p:nvPr>
            <p:ph idx="1"/>
          </p:nvPr>
        </p:nvSpPr>
        <p:spPr>
          <a:xfrm>
            <a:off x="1141412" y="2249486"/>
            <a:ext cx="9905999" cy="4279329"/>
          </a:xfrm>
        </p:spPr>
        <p:txBody>
          <a:bodyPr>
            <a:normAutofit fontScale="62500" lnSpcReduction="20000"/>
          </a:bodyPr>
          <a:lstStyle/>
          <a:p>
            <a:r>
              <a:rPr lang="nl-NL" b="1" dirty="0">
                <a:latin typeface="Arial" panose="020B0604020202020204" pitchFamily="34" charset="0"/>
                <a:cs typeface="Arial" panose="020B0604020202020204" pitchFamily="34" charset="0"/>
              </a:rPr>
              <a:t>DAT DIE HERE ONDERSKEI IN DIE BEDIENING VAN DIE GENADEVERBOND:</a:t>
            </a:r>
          </a:p>
          <a:p>
            <a:r>
              <a:rPr lang="nl-NL" dirty="0">
                <a:latin typeface="Arial" panose="020B0604020202020204" pitchFamily="34" charset="0"/>
                <a:cs typeface="Arial" panose="020B0604020202020204" pitchFamily="34" charset="0"/>
              </a:rPr>
              <a:t>- slange en vrouesaad (Gen. 3:15, waar die 'genadeverbond' begin het) </a:t>
            </a:r>
          </a:p>
          <a:p>
            <a:r>
              <a:rPr lang="nl-NL" dirty="0">
                <a:latin typeface="Arial" panose="020B0604020202020204" pitchFamily="34" charset="0"/>
                <a:cs typeface="Arial" panose="020B0604020202020204" pitchFamily="34" charset="0"/>
              </a:rPr>
              <a:t>- regverdige en goddelose (Psalms)</a:t>
            </a:r>
          </a:p>
          <a:p>
            <a:r>
              <a:rPr lang="nl-NL" dirty="0">
                <a:latin typeface="Arial" panose="020B0604020202020204" pitchFamily="34" charset="0"/>
                <a:cs typeface="Arial" panose="020B0604020202020204" pitchFamily="34" charset="0"/>
              </a:rPr>
              <a:t>- kinders van Abraham slegs in naam en kinders in naam en daad, Joh. 8:39</a:t>
            </a:r>
          </a:p>
          <a:p>
            <a:r>
              <a:rPr lang="nl-NL" dirty="0">
                <a:latin typeface="Arial" panose="020B0604020202020204" pitchFamily="34" charset="0"/>
                <a:cs typeface="Arial" panose="020B0604020202020204" pitchFamily="34" charset="0"/>
              </a:rPr>
              <a:t>- Jood in die openbaar en Jood in die verborgene, Rom. 2:28</a:t>
            </a:r>
          </a:p>
          <a:p>
            <a:r>
              <a:rPr lang="nl-NL" dirty="0">
                <a:latin typeface="Arial" panose="020B0604020202020204" pitchFamily="34" charset="0"/>
                <a:cs typeface="Arial" panose="020B0604020202020204" pitchFamily="34" charset="0"/>
              </a:rPr>
              <a:t>- almal in Israel is nie van Israel nie, Rom. 9:6; </a:t>
            </a:r>
          </a:p>
          <a:p>
            <a:r>
              <a:rPr lang="nl-NL" dirty="0">
                <a:latin typeface="Arial" panose="020B0604020202020204" pitchFamily="34" charset="0"/>
                <a:cs typeface="Arial" panose="020B0604020202020204" pitchFamily="34" charset="0"/>
              </a:rPr>
              <a:t>- Abraham se nageslag is almal kinders genoem -  maar nie almal kinders van Abraham op dieselfde wyse nie, Rom. 9:7 = 'kinders van die vlees vs kinders van die belofte', Rom. 9:8 </a:t>
            </a:r>
          </a:p>
          <a:p>
            <a:r>
              <a:rPr lang="nl-NL" dirty="0">
                <a:latin typeface="Arial" panose="020B0604020202020204" pitchFamily="34" charset="0"/>
                <a:cs typeface="Arial" panose="020B0604020202020204" pitchFamily="34" charset="0"/>
              </a:rPr>
              <a:t>- nageslag van Abraham vs nageslag van Abraham wat die belofte omhels: Christus, Gal. 3:29</a:t>
            </a:r>
          </a:p>
          <a:p>
            <a:r>
              <a:rPr lang="nl-NL" dirty="0">
                <a:latin typeface="Arial" panose="020B0604020202020204" pitchFamily="34" charset="0"/>
                <a:cs typeface="Arial" panose="020B0604020202020204" pitchFamily="34" charset="0"/>
              </a:rPr>
              <a:t>- besnydenis slegs in vlees vs besnydenis in vlees en gees, Fil. 3:3</a:t>
            </a:r>
          </a:p>
          <a:p>
            <a:r>
              <a:rPr lang="nl-NL" dirty="0">
                <a:latin typeface="Arial" panose="020B0604020202020204" pitchFamily="34" charset="0"/>
                <a:cs typeface="Arial" panose="020B0604020202020204" pitchFamily="34" charset="0"/>
              </a:rPr>
              <a:t>- hulle wat nie van ons was nie, gaan uit vs hulle wat van ons is, en bly, 1 Joh. 2:19</a:t>
            </a:r>
          </a:p>
          <a:p>
            <a:r>
              <a:rPr lang="nl-NL" dirty="0">
                <a:latin typeface="Arial" panose="020B0604020202020204" pitchFamily="34" charset="0"/>
                <a:cs typeface="Arial" panose="020B0604020202020204" pitchFamily="34" charset="0"/>
              </a:rPr>
              <a:t>- Jode in naam (sinagoge van Satan) vs Jode in geloof, Op. 2:9 (sien ook Rom. 2:28, 29) </a:t>
            </a:r>
          </a:p>
          <a:p>
            <a:endParaRPr lang="en-US" dirty="0"/>
          </a:p>
        </p:txBody>
      </p:sp>
      <p:sp>
        <p:nvSpPr>
          <p:cNvPr id="4" name="Slide Number Placeholder 3">
            <a:extLst>
              <a:ext uri="{FF2B5EF4-FFF2-40B4-BE49-F238E27FC236}">
                <a16:creationId xmlns:a16="http://schemas.microsoft.com/office/drawing/2014/main" id="{97C4986B-D597-39CE-E083-CB9F904AACC4}"/>
              </a:ext>
            </a:extLst>
          </p:cNvPr>
          <p:cNvSpPr>
            <a:spLocks noGrp="1"/>
          </p:cNvSpPr>
          <p:nvPr>
            <p:ph type="sldNum" sz="quarter" idx="12"/>
          </p:nvPr>
        </p:nvSpPr>
        <p:spPr/>
        <p:txBody>
          <a:bodyPr/>
          <a:lstStyle/>
          <a:p>
            <a:fld id="{6D22F896-40B5-4ADD-8801-0D06FADFA095}" type="slidenum">
              <a:rPr lang="en-US" smtClean="0"/>
              <a:t>12</a:t>
            </a:fld>
            <a:endParaRPr lang="en-US" dirty="0"/>
          </a:p>
        </p:txBody>
      </p:sp>
    </p:spTree>
    <p:extLst>
      <p:ext uri="{BB962C8B-B14F-4D97-AF65-F5344CB8AC3E}">
        <p14:creationId xmlns:p14="http://schemas.microsoft.com/office/powerpoint/2010/main" val="443358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0A18D-65AE-08FE-FFE1-D08906C47DC9}"/>
              </a:ext>
            </a:extLst>
          </p:cNvPr>
          <p:cNvSpPr>
            <a:spLocks noGrp="1"/>
          </p:cNvSpPr>
          <p:nvPr>
            <p:ph type="title"/>
          </p:nvPr>
        </p:nvSpPr>
        <p:spPr/>
        <p:txBody>
          <a:bodyPr>
            <a:normAutofit fontScale="90000"/>
          </a:bodyPr>
          <a:lstStyle/>
          <a:p>
            <a:pPr algn="ctr"/>
            <a:br>
              <a:rPr lang="af-ZA" b="1" dirty="0">
                <a:effectLst/>
                <a:latin typeface="Arial" panose="020B0604020202020204" pitchFamily="34" charset="0"/>
                <a:ea typeface="MS Mincho" panose="02020609040205080304" pitchFamily="49" charset="-128"/>
                <a:cs typeface="Arial" panose="020B0604020202020204" pitchFamily="34" charset="0"/>
              </a:rPr>
            </a:br>
            <a:r>
              <a:rPr lang="af-ZA" b="1" dirty="0">
                <a:effectLst/>
                <a:latin typeface="Arial" panose="020B0604020202020204" pitchFamily="34" charset="0"/>
                <a:ea typeface="MS Mincho" panose="02020609040205080304" pitchFamily="49" charset="-128"/>
                <a:cs typeface="Arial" panose="020B0604020202020204" pitchFamily="34" charset="0"/>
              </a:rPr>
              <a:t>DEEL 2: Wat leer die belydenisskrifte oor die genadeverbond met 'ons en ons kinders'?</a:t>
            </a:r>
            <a:br>
              <a:rPr lang="en-US" sz="3600" dirty="0">
                <a:effectLst/>
                <a:latin typeface="Calibri" panose="020F0502020204030204" pitchFamily="34" charset="0"/>
                <a:ea typeface="MS Mincho" panose="02020609040205080304" pitchFamily="49" charset="-128"/>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9C880AC7-6BBC-6697-78E1-54593A40A867}"/>
              </a:ext>
            </a:extLst>
          </p:cNvPr>
          <p:cNvSpPr>
            <a:spLocks noGrp="1"/>
          </p:cNvSpPr>
          <p:nvPr>
            <p:ph idx="1"/>
          </p:nvPr>
        </p:nvSpPr>
        <p:spPr>
          <a:xfrm>
            <a:off x="1141412" y="2249486"/>
            <a:ext cx="9905999" cy="4337745"/>
          </a:xfrm>
        </p:spPr>
        <p:txBody>
          <a:bodyPr>
            <a:normAutofit fontScale="92500"/>
          </a:bodyPr>
          <a:lstStyle/>
          <a:p>
            <a:pPr marL="0" marR="0">
              <a:lnSpc>
                <a:spcPct val="107000"/>
              </a:lnSpc>
              <a:spcBef>
                <a:spcPts val="0"/>
              </a:spcBef>
              <a:spcAft>
                <a:spcPts val="800"/>
              </a:spcAft>
            </a:pPr>
            <a:r>
              <a:rPr lang="af-ZA" dirty="0">
                <a:effectLst/>
                <a:latin typeface="Arial" panose="020B0604020202020204" pitchFamily="34" charset="0"/>
                <a:ea typeface="Segoe UI Symbol" panose="020B0502040204020203" pitchFamily="34" charset="0"/>
                <a:cs typeface="Arial" panose="020B0604020202020204" pitchFamily="34" charset="0"/>
              </a:rPr>
              <a:t>Ons vind IN DIE BELYDENIS duidelike kollektief/organiese onderskeid wat die Skrif naspreek: </a:t>
            </a:r>
            <a:endParaRPr lang="en-US"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800"/>
              </a:spcAft>
            </a:pPr>
            <a:r>
              <a:rPr lang="af-ZA" dirty="0">
                <a:effectLst/>
                <a:latin typeface="Arial" panose="020B0604020202020204" pitchFamily="34" charset="0"/>
                <a:ea typeface="Segoe UI Symbol" panose="020B0502040204020203" pitchFamily="34" charset="0"/>
                <a:cs typeface="Arial" panose="020B0604020202020204" pitchFamily="34" charset="0"/>
              </a:rPr>
              <a:t>- lidmate van die kerk vs hipokriete wat nie aan die kerk behoort nie (NGB art. 29) </a:t>
            </a:r>
          </a:p>
          <a:p>
            <a:pPr marL="0" marR="0">
              <a:lnSpc>
                <a:spcPct val="107000"/>
              </a:lnSpc>
              <a:spcBef>
                <a:spcPts val="0"/>
              </a:spcBef>
              <a:spcAft>
                <a:spcPts val="800"/>
              </a:spcAft>
            </a:pPr>
            <a:r>
              <a:rPr lang="en-US" dirty="0">
                <a:solidFill>
                  <a:schemeClr val="tx2">
                    <a:lumMod val="20000"/>
                    <a:lumOff val="80000"/>
                  </a:schemeClr>
                </a:solidFill>
                <a:effectLst/>
                <a:latin typeface="Arial" panose="020B0604020202020204" pitchFamily="34" charset="0"/>
                <a:ea typeface="Arial" panose="020B0604020202020204" pitchFamily="34" charset="0"/>
              </a:rPr>
              <a:t>“</a:t>
            </a:r>
            <a:r>
              <a:rPr lang="en-US" dirty="0" err="1">
                <a:solidFill>
                  <a:schemeClr val="tx2">
                    <a:lumMod val="20000"/>
                    <a:lumOff val="80000"/>
                  </a:schemeClr>
                </a:solidFill>
                <a:effectLst/>
                <a:latin typeface="Arial" panose="020B0604020202020204" pitchFamily="34" charset="0"/>
                <a:ea typeface="Arial" panose="020B0604020202020204" pitchFamily="34" charset="0"/>
              </a:rPr>
              <a:t>Ons</a:t>
            </a:r>
            <a:r>
              <a:rPr lang="en-US" dirty="0">
                <a:solidFill>
                  <a:schemeClr val="tx2">
                    <a:lumMod val="20000"/>
                    <a:lumOff val="80000"/>
                  </a:schemeClr>
                </a:solidFill>
                <a:effectLst/>
                <a:latin typeface="Arial" panose="020B0604020202020204" pitchFamily="34" charset="0"/>
                <a:ea typeface="Arial" panose="020B0604020202020204" pitchFamily="34" charset="0"/>
              </a:rPr>
              <a:t> glo </a:t>
            </a:r>
            <a:r>
              <a:rPr lang="en-US" dirty="0" err="1">
                <a:solidFill>
                  <a:schemeClr val="tx2">
                    <a:lumMod val="20000"/>
                    <a:lumOff val="80000"/>
                  </a:schemeClr>
                </a:solidFill>
                <a:effectLst/>
                <a:latin typeface="Arial" panose="020B0604020202020204" pitchFamily="34" charset="0"/>
                <a:ea typeface="Arial" panose="020B0604020202020204" pitchFamily="34" charset="0"/>
              </a:rPr>
              <a:t>dat</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ons</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sorgvuldig</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en</a:t>
            </a:r>
            <a:r>
              <a:rPr lang="en-US" dirty="0">
                <a:solidFill>
                  <a:schemeClr val="tx2">
                    <a:lumMod val="20000"/>
                    <a:lumOff val="80000"/>
                  </a:schemeClr>
                </a:solidFill>
                <a:effectLst/>
                <a:latin typeface="Arial" panose="020B0604020202020204" pitchFamily="34" charset="0"/>
                <a:ea typeface="Arial" panose="020B0604020202020204" pitchFamily="34" charset="0"/>
              </a:rPr>
              <a:t> met </a:t>
            </a:r>
            <a:r>
              <a:rPr lang="en-US" dirty="0" err="1">
                <a:solidFill>
                  <a:schemeClr val="tx2">
                    <a:lumMod val="20000"/>
                    <a:lumOff val="80000"/>
                  </a:schemeClr>
                </a:solidFill>
                <a:effectLst/>
                <a:latin typeface="Arial" panose="020B0604020202020204" pitchFamily="34" charset="0"/>
                <a:ea typeface="Arial" panose="020B0604020202020204" pitchFamily="34" charset="0"/>
              </a:rPr>
              <a:t>groot</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oplettendheid</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b="1" i="1" dirty="0" err="1">
                <a:solidFill>
                  <a:schemeClr val="tx2">
                    <a:lumMod val="20000"/>
                    <a:lumOff val="80000"/>
                  </a:schemeClr>
                </a:solidFill>
                <a:effectLst/>
                <a:latin typeface="Arial" panose="020B0604020202020204" pitchFamily="34" charset="0"/>
                <a:ea typeface="Arial" panose="020B0604020202020204" pitchFamily="34" charset="0"/>
              </a:rPr>
              <a:t>uit</a:t>
            </a:r>
            <a:r>
              <a:rPr lang="en-US" b="1" i="1" dirty="0">
                <a:solidFill>
                  <a:schemeClr val="tx2">
                    <a:lumMod val="20000"/>
                    <a:lumOff val="80000"/>
                  </a:schemeClr>
                </a:solidFill>
                <a:effectLst/>
                <a:latin typeface="Arial" panose="020B0604020202020204" pitchFamily="34" charset="0"/>
                <a:ea typeface="Arial" panose="020B0604020202020204" pitchFamily="34" charset="0"/>
              </a:rPr>
              <a:t> die </a:t>
            </a:r>
            <a:r>
              <a:rPr lang="en-US" b="1" i="1" dirty="0" err="1">
                <a:solidFill>
                  <a:schemeClr val="tx2">
                    <a:lumMod val="20000"/>
                    <a:lumOff val="80000"/>
                  </a:schemeClr>
                </a:solidFill>
                <a:effectLst/>
                <a:latin typeface="Arial" panose="020B0604020202020204" pitchFamily="34" charset="0"/>
                <a:ea typeface="Arial" panose="020B0604020202020204" pitchFamily="34" charset="0"/>
              </a:rPr>
              <a:t>Woord</a:t>
            </a:r>
            <a:r>
              <a:rPr lang="en-US" b="1" i="1" dirty="0">
                <a:solidFill>
                  <a:schemeClr val="tx2">
                    <a:lumMod val="20000"/>
                    <a:lumOff val="80000"/>
                  </a:schemeClr>
                </a:solidFill>
                <a:effectLst/>
                <a:latin typeface="Arial" panose="020B0604020202020204" pitchFamily="34" charset="0"/>
                <a:ea typeface="Arial" panose="020B0604020202020204" pitchFamily="34" charset="0"/>
              </a:rPr>
              <a:t> van God </a:t>
            </a:r>
            <a:r>
              <a:rPr lang="en-US" b="1" i="1" dirty="0" err="1">
                <a:solidFill>
                  <a:schemeClr val="tx2">
                    <a:lumMod val="20000"/>
                    <a:lumOff val="80000"/>
                  </a:schemeClr>
                </a:solidFill>
                <a:effectLst/>
                <a:latin typeface="Arial" panose="020B0604020202020204" pitchFamily="34" charset="0"/>
                <a:ea typeface="Arial" panose="020B0604020202020204" pitchFamily="34" charset="0"/>
              </a:rPr>
              <a:t>behoort</a:t>
            </a:r>
            <a:r>
              <a:rPr lang="en-US" b="1" i="1" dirty="0">
                <a:solidFill>
                  <a:schemeClr val="tx2">
                    <a:lumMod val="20000"/>
                    <a:lumOff val="80000"/>
                  </a:schemeClr>
                </a:solidFill>
                <a:effectLst/>
                <a:latin typeface="Arial" panose="020B0604020202020204" pitchFamily="34" charset="0"/>
                <a:ea typeface="Arial" panose="020B0604020202020204" pitchFamily="34" charset="0"/>
              </a:rPr>
              <a:t> </a:t>
            </a:r>
            <a:r>
              <a:rPr lang="en-US" b="1" i="1" dirty="0" err="1">
                <a:solidFill>
                  <a:schemeClr val="tx2">
                    <a:lumMod val="20000"/>
                    <a:lumOff val="80000"/>
                  </a:schemeClr>
                </a:solidFill>
                <a:effectLst/>
                <a:latin typeface="Arial" panose="020B0604020202020204" pitchFamily="34" charset="0"/>
                <a:ea typeface="Arial" panose="020B0604020202020204" pitchFamily="34" charset="0"/>
              </a:rPr>
              <a:t>te</a:t>
            </a:r>
            <a:r>
              <a:rPr lang="en-US" b="1" i="1" dirty="0">
                <a:solidFill>
                  <a:schemeClr val="tx2">
                    <a:lumMod val="20000"/>
                    <a:lumOff val="80000"/>
                  </a:schemeClr>
                </a:solidFill>
                <a:effectLst/>
                <a:latin typeface="Arial" panose="020B0604020202020204" pitchFamily="34" charset="0"/>
                <a:ea typeface="Arial" panose="020B0604020202020204" pitchFamily="34" charset="0"/>
              </a:rPr>
              <a:t> </a:t>
            </a:r>
            <a:r>
              <a:rPr lang="en-US" b="1" i="1" u="sng" dirty="0" err="1">
                <a:solidFill>
                  <a:schemeClr val="tx2">
                    <a:lumMod val="20000"/>
                    <a:lumOff val="80000"/>
                  </a:schemeClr>
                </a:solidFill>
                <a:effectLst/>
                <a:latin typeface="Arial" panose="020B0604020202020204" pitchFamily="34" charset="0"/>
                <a:ea typeface="Arial" panose="020B0604020202020204" pitchFamily="34" charset="0"/>
              </a:rPr>
              <a:t>onderskei</a:t>
            </a:r>
            <a:r>
              <a:rPr lang="en-US" b="1" i="1"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watter</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kerk</a:t>
            </a:r>
            <a:r>
              <a:rPr lang="en-US" dirty="0">
                <a:solidFill>
                  <a:schemeClr val="tx2">
                    <a:lumMod val="20000"/>
                    <a:lumOff val="80000"/>
                  </a:schemeClr>
                </a:solidFill>
                <a:effectLst/>
                <a:latin typeface="Arial" panose="020B0604020202020204" pitchFamily="34" charset="0"/>
                <a:ea typeface="Arial" panose="020B0604020202020204" pitchFamily="34" charset="0"/>
              </a:rPr>
              <a:t> die ware </a:t>
            </a:r>
            <a:r>
              <a:rPr lang="en-US" dirty="0" err="1">
                <a:solidFill>
                  <a:schemeClr val="tx2">
                    <a:lumMod val="20000"/>
                    <a:lumOff val="80000"/>
                  </a:schemeClr>
                </a:solidFill>
                <a:effectLst/>
                <a:latin typeface="Arial" panose="020B0604020202020204" pitchFamily="34" charset="0"/>
                <a:ea typeface="Arial" panose="020B0604020202020204" pitchFamily="34" charset="0"/>
              </a:rPr>
              <a:t>kerk</a:t>
            </a:r>
            <a:r>
              <a:rPr lang="en-US" dirty="0">
                <a:solidFill>
                  <a:schemeClr val="tx2">
                    <a:lumMod val="20000"/>
                    <a:lumOff val="80000"/>
                  </a:schemeClr>
                </a:solidFill>
                <a:effectLst/>
                <a:latin typeface="Arial" panose="020B0604020202020204" pitchFamily="34" charset="0"/>
                <a:ea typeface="Arial" panose="020B0604020202020204" pitchFamily="34" charset="0"/>
              </a:rPr>
              <a:t> is, </a:t>
            </a:r>
            <a:r>
              <a:rPr lang="en-US" dirty="0" err="1">
                <a:solidFill>
                  <a:schemeClr val="tx2">
                    <a:lumMod val="20000"/>
                    <a:lumOff val="80000"/>
                  </a:schemeClr>
                </a:solidFill>
                <a:effectLst/>
                <a:latin typeface="Arial" panose="020B0604020202020204" pitchFamily="34" charset="0"/>
                <a:ea typeface="Arial" panose="020B0604020202020204" pitchFamily="34" charset="0"/>
              </a:rPr>
              <a:t>aangesien</a:t>
            </a:r>
            <a:r>
              <a:rPr lang="en-US" dirty="0">
                <a:solidFill>
                  <a:schemeClr val="tx2">
                    <a:lumMod val="20000"/>
                    <a:lumOff val="80000"/>
                  </a:schemeClr>
                </a:solidFill>
                <a:effectLst/>
                <a:latin typeface="Arial" panose="020B0604020202020204" pitchFamily="34" charset="0"/>
                <a:ea typeface="Arial" panose="020B0604020202020204" pitchFamily="34" charset="0"/>
              </a:rPr>
              <a:t> al die </a:t>
            </a:r>
            <a:r>
              <a:rPr lang="en-US" dirty="0" err="1">
                <a:solidFill>
                  <a:schemeClr val="tx2">
                    <a:lumMod val="20000"/>
                    <a:lumOff val="80000"/>
                  </a:schemeClr>
                </a:solidFill>
                <a:effectLst/>
                <a:latin typeface="Arial" panose="020B0604020202020204" pitchFamily="34" charset="0"/>
                <a:ea typeface="Arial" panose="020B0604020202020204" pitchFamily="34" charset="0"/>
              </a:rPr>
              <a:t>sektes</a:t>
            </a:r>
            <a:r>
              <a:rPr lang="en-US" dirty="0">
                <a:solidFill>
                  <a:schemeClr val="tx2">
                    <a:lumMod val="20000"/>
                    <a:lumOff val="80000"/>
                  </a:schemeClr>
                </a:solidFill>
                <a:effectLst/>
                <a:latin typeface="Arial" panose="020B0604020202020204" pitchFamily="34" charset="0"/>
                <a:ea typeface="Arial" panose="020B0604020202020204" pitchFamily="34" charset="0"/>
              </a:rPr>
              <a:t> wat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daar</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vandag</a:t>
            </a:r>
            <a:r>
              <a:rPr lang="en-US" dirty="0">
                <a:solidFill>
                  <a:schemeClr val="tx2">
                    <a:lumMod val="20000"/>
                    <a:lumOff val="80000"/>
                  </a:schemeClr>
                </a:solidFill>
                <a:effectLst/>
                <a:latin typeface="Arial" panose="020B0604020202020204" pitchFamily="34" charset="0"/>
                <a:ea typeface="Arial" panose="020B0604020202020204" pitchFamily="34" charset="0"/>
              </a:rPr>
              <a:t> in die </a:t>
            </a:r>
            <a:r>
              <a:rPr lang="en-US" dirty="0" err="1">
                <a:solidFill>
                  <a:schemeClr val="tx2">
                    <a:lumMod val="20000"/>
                    <a:lumOff val="80000"/>
                  </a:schemeClr>
                </a:solidFill>
                <a:effectLst/>
                <a:latin typeface="Arial" panose="020B0604020202020204" pitchFamily="34" charset="0"/>
                <a:ea typeface="Arial" panose="020B0604020202020204" pitchFamily="34" charset="0"/>
              </a:rPr>
              <a:t>wêreld</a:t>
            </a:r>
            <a:r>
              <a:rPr lang="en-US" dirty="0">
                <a:solidFill>
                  <a:schemeClr val="tx2">
                    <a:lumMod val="20000"/>
                    <a:lumOff val="80000"/>
                  </a:schemeClr>
                </a:solidFill>
                <a:effectLst/>
                <a:latin typeface="Arial" panose="020B0604020202020204" pitchFamily="34" charset="0"/>
                <a:ea typeface="Arial" panose="020B0604020202020204" pitchFamily="34" charset="0"/>
              </a:rPr>
              <a:t> is, </a:t>
            </a:r>
            <a:r>
              <a:rPr lang="en-US" dirty="0" err="1">
                <a:solidFill>
                  <a:schemeClr val="tx2">
                    <a:lumMod val="20000"/>
                    <a:lumOff val="80000"/>
                  </a:schemeClr>
                </a:solidFill>
                <a:effectLst/>
                <a:latin typeface="Arial" panose="020B0604020202020204" pitchFamily="34" charset="0"/>
                <a:ea typeface="Arial" panose="020B0604020202020204" pitchFamily="34" charset="0"/>
              </a:rPr>
              <a:t>hulle</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en</a:t>
            </a:r>
            <a:r>
              <a:rPr lang="en-US" dirty="0">
                <a:solidFill>
                  <a:schemeClr val="tx2">
                    <a:lumMod val="20000"/>
                    <a:lumOff val="80000"/>
                  </a:schemeClr>
                </a:solidFill>
                <a:effectLst/>
                <a:latin typeface="Arial" panose="020B0604020202020204" pitchFamily="34" charset="0"/>
                <a:ea typeface="Arial" panose="020B0604020202020204" pitchFamily="34" charset="0"/>
              </a:rPr>
              <a:t> ten </a:t>
            </a:r>
            <a:r>
              <a:rPr lang="en-US" dirty="0" err="1">
                <a:solidFill>
                  <a:schemeClr val="tx2">
                    <a:lumMod val="20000"/>
                    <a:lumOff val="80000"/>
                  </a:schemeClr>
                </a:solidFill>
                <a:effectLst/>
                <a:latin typeface="Arial" panose="020B0604020202020204" pitchFamily="34" charset="0"/>
                <a:ea typeface="Arial" panose="020B0604020202020204" pitchFamily="34" charset="0"/>
              </a:rPr>
              <a:t>onregte</a:t>
            </a:r>
            <a:r>
              <a:rPr lang="en-US" dirty="0">
                <a:solidFill>
                  <a:schemeClr val="tx2">
                    <a:lumMod val="20000"/>
                    <a:lumOff val="80000"/>
                  </a:schemeClr>
                </a:solidFill>
                <a:effectLst/>
                <a:latin typeface="Arial" panose="020B0604020202020204" pitchFamily="34" charset="0"/>
                <a:ea typeface="Arial" panose="020B0604020202020204" pitchFamily="34" charset="0"/>
              </a:rPr>
              <a:t> die naam </a:t>
            </a:r>
            <a:r>
              <a:rPr lang="en-US" dirty="0" err="1">
                <a:solidFill>
                  <a:schemeClr val="tx2">
                    <a:lumMod val="20000"/>
                    <a:lumOff val="80000"/>
                  </a:schemeClr>
                </a:solidFill>
                <a:effectLst/>
                <a:latin typeface="Arial" panose="020B0604020202020204" pitchFamily="34" charset="0"/>
                <a:ea typeface="Arial" panose="020B0604020202020204" pitchFamily="34" charset="0"/>
              </a:rPr>
              <a:t>kerk</a:t>
            </a:r>
            <a:r>
              <a:rPr lang="en-US" dirty="0">
                <a:solidFill>
                  <a:schemeClr val="tx2">
                    <a:lumMod val="20000"/>
                    <a:lumOff val="80000"/>
                  </a:schemeClr>
                </a:solidFill>
                <a:effectLst/>
                <a:latin typeface="Arial" panose="020B0604020202020204" pitchFamily="34" charset="0"/>
                <a:ea typeface="Arial" panose="020B0604020202020204" pitchFamily="34" charset="0"/>
              </a:rPr>
              <a:t> toe-</a:t>
            </a:r>
            <a:r>
              <a:rPr lang="en-US" dirty="0" err="1">
                <a:solidFill>
                  <a:schemeClr val="tx2">
                    <a:lumMod val="20000"/>
                    <a:lumOff val="80000"/>
                  </a:schemeClr>
                </a:solidFill>
                <a:effectLst/>
                <a:latin typeface="Arial" panose="020B0604020202020204" pitchFamily="34" charset="0"/>
                <a:ea typeface="Arial" panose="020B0604020202020204" pitchFamily="34" charset="0"/>
              </a:rPr>
              <a:t>eien</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Ons</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praat</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hier</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nie</a:t>
            </a:r>
            <a:r>
              <a:rPr lang="en-US" dirty="0">
                <a:solidFill>
                  <a:schemeClr val="tx2">
                    <a:lumMod val="20000"/>
                    <a:lumOff val="80000"/>
                  </a:schemeClr>
                </a:solidFill>
                <a:effectLst/>
                <a:latin typeface="Arial" panose="020B0604020202020204" pitchFamily="34" charset="0"/>
                <a:ea typeface="Arial" panose="020B0604020202020204" pitchFamily="34" charset="0"/>
              </a:rPr>
              <a:t> van die </a:t>
            </a:r>
            <a:r>
              <a:rPr lang="en-US" dirty="0" err="1">
                <a:solidFill>
                  <a:schemeClr val="tx2">
                    <a:lumMod val="20000"/>
                    <a:lumOff val="80000"/>
                  </a:schemeClr>
                </a:solidFill>
                <a:effectLst/>
                <a:latin typeface="Arial" panose="020B0604020202020204" pitchFamily="34" charset="0"/>
                <a:ea typeface="Arial" panose="020B0604020202020204" pitchFamily="34" charset="0"/>
              </a:rPr>
              <a:t>huigelaars</a:t>
            </a:r>
            <a:r>
              <a:rPr lang="en-US" dirty="0">
                <a:solidFill>
                  <a:schemeClr val="tx2">
                    <a:lumMod val="20000"/>
                    <a:lumOff val="80000"/>
                  </a:schemeClr>
                </a:solidFill>
                <a:effectLst/>
                <a:latin typeface="Arial" panose="020B0604020202020204" pitchFamily="34" charset="0"/>
                <a:ea typeface="Arial" panose="020B0604020202020204" pitchFamily="34" charset="0"/>
              </a:rPr>
              <a:t> wat in die </a:t>
            </a:r>
            <a:r>
              <a:rPr lang="en-US" dirty="0" err="1">
                <a:solidFill>
                  <a:schemeClr val="tx2">
                    <a:lumMod val="20000"/>
                    <a:lumOff val="80000"/>
                  </a:schemeClr>
                </a:solidFill>
                <a:effectLst/>
                <a:latin typeface="Arial" panose="020B0604020202020204" pitchFamily="34" charset="0"/>
                <a:ea typeface="Arial" panose="020B0604020202020204" pitchFamily="34" charset="0"/>
              </a:rPr>
              <a:t>kerk</a:t>
            </a:r>
            <a:r>
              <a:rPr lang="en-US" dirty="0">
                <a:solidFill>
                  <a:schemeClr val="tx2">
                    <a:lumMod val="20000"/>
                    <a:lumOff val="80000"/>
                  </a:schemeClr>
                </a:solidFill>
                <a:effectLst/>
                <a:latin typeface="Arial" panose="020B0604020202020204" pitchFamily="34" charset="0"/>
                <a:ea typeface="Arial" panose="020B0604020202020204" pitchFamily="34" charset="0"/>
              </a:rPr>
              <a:t> met die </a:t>
            </a:r>
            <a:r>
              <a:rPr lang="en-US" dirty="0" err="1">
                <a:solidFill>
                  <a:schemeClr val="tx2">
                    <a:lumMod val="20000"/>
                    <a:lumOff val="80000"/>
                  </a:schemeClr>
                </a:solidFill>
                <a:effectLst/>
                <a:latin typeface="Arial" panose="020B0604020202020204" pitchFamily="34" charset="0"/>
                <a:ea typeface="Arial" panose="020B0604020202020204" pitchFamily="34" charset="0"/>
              </a:rPr>
              <a:t>goeies</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vermeng</a:t>
            </a:r>
            <a:r>
              <a:rPr lang="en-US" dirty="0">
                <a:solidFill>
                  <a:schemeClr val="tx2">
                    <a:lumMod val="20000"/>
                    <a:lumOff val="80000"/>
                  </a:schemeClr>
                </a:solidFill>
                <a:effectLst/>
                <a:latin typeface="Arial" panose="020B0604020202020204" pitchFamily="34" charset="0"/>
                <a:ea typeface="Arial" panose="020B0604020202020204" pitchFamily="34" charset="0"/>
              </a:rPr>
              <a:t> is </a:t>
            </a:r>
            <a:r>
              <a:rPr lang="en-US" b="1" i="1" u="sng" dirty="0" err="1">
                <a:solidFill>
                  <a:schemeClr val="tx2">
                    <a:lumMod val="20000"/>
                    <a:lumOff val="80000"/>
                  </a:schemeClr>
                </a:solidFill>
                <a:effectLst/>
                <a:latin typeface="Arial" panose="020B0604020202020204" pitchFamily="34" charset="0"/>
                <a:ea typeface="Arial" panose="020B0604020202020204" pitchFamily="34" charset="0"/>
              </a:rPr>
              <a:t>en</a:t>
            </a:r>
            <a:r>
              <a:rPr lang="en-US" b="1" i="1" u="sng" dirty="0">
                <a:solidFill>
                  <a:schemeClr val="tx2">
                    <a:lumMod val="20000"/>
                    <a:lumOff val="80000"/>
                  </a:schemeClr>
                </a:solidFill>
                <a:effectLst/>
                <a:latin typeface="Arial" panose="020B0604020202020204" pitchFamily="34" charset="0"/>
                <a:ea typeface="Arial" panose="020B0604020202020204" pitchFamily="34" charset="0"/>
              </a:rPr>
              <a:t> tog </a:t>
            </a:r>
            <a:r>
              <a:rPr lang="en-US" b="1" i="1" u="sng" dirty="0" err="1">
                <a:solidFill>
                  <a:schemeClr val="tx2">
                    <a:lumMod val="20000"/>
                    <a:lumOff val="80000"/>
                  </a:schemeClr>
                </a:solidFill>
                <a:effectLst/>
                <a:latin typeface="Arial" panose="020B0604020202020204" pitchFamily="34" charset="0"/>
                <a:ea typeface="Arial" panose="020B0604020202020204" pitchFamily="34" charset="0"/>
              </a:rPr>
              <a:t>nie</a:t>
            </a:r>
            <a:r>
              <a:rPr lang="en-US" b="1" i="1" u="sng" dirty="0">
                <a:solidFill>
                  <a:schemeClr val="tx2">
                    <a:lumMod val="20000"/>
                    <a:lumOff val="80000"/>
                  </a:schemeClr>
                </a:solidFill>
                <a:effectLst/>
                <a:latin typeface="Arial" panose="020B0604020202020204" pitchFamily="34" charset="0"/>
                <a:ea typeface="Arial" panose="020B0604020202020204" pitchFamily="34" charset="0"/>
              </a:rPr>
              <a:t> </a:t>
            </a:r>
            <a:r>
              <a:rPr lang="en-US" b="1" i="1" u="sng" dirty="0" err="1">
                <a:solidFill>
                  <a:schemeClr val="tx2">
                    <a:lumMod val="20000"/>
                    <a:lumOff val="80000"/>
                  </a:schemeClr>
                </a:solidFill>
                <a:effectLst/>
                <a:latin typeface="Arial" panose="020B0604020202020204" pitchFamily="34" charset="0"/>
                <a:ea typeface="Arial" panose="020B0604020202020204" pitchFamily="34" charset="0"/>
              </a:rPr>
              <a:t>aan</a:t>
            </a:r>
            <a:r>
              <a:rPr lang="en-US" b="1" i="1" u="sng" dirty="0">
                <a:solidFill>
                  <a:schemeClr val="tx2">
                    <a:lumMod val="20000"/>
                    <a:lumOff val="80000"/>
                  </a:schemeClr>
                </a:solidFill>
                <a:effectLst/>
                <a:latin typeface="Arial" panose="020B0604020202020204" pitchFamily="34" charset="0"/>
                <a:ea typeface="Arial" panose="020B0604020202020204" pitchFamily="34" charset="0"/>
              </a:rPr>
              <a:t> die </a:t>
            </a:r>
            <a:r>
              <a:rPr lang="en-US" b="1" i="1" u="sng" dirty="0" err="1">
                <a:solidFill>
                  <a:schemeClr val="tx2">
                    <a:lumMod val="20000"/>
                    <a:lumOff val="80000"/>
                  </a:schemeClr>
                </a:solidFill>
                <a:effectLst/>
                <a:latin typeface="Arial" panose="020B0604020202020204" pitchFamily="34" charset="0"/>
                <a:ea typeface="Arial" panose="020B0604020202020204" pitchFamily="34" charset="0"/>
              </a:rPr>
              <a:t>kerk</a:t>
            </a:r>
            <a:r>
              <a:rPr lang="en-US" b="1" i="1" u="sng" dirty="0">
                <a:solidFill>
                  <a:schemeClr val="tx2">
                    <a:lumMod val="20000"/>
                    <a:lumOff val="80000"/>
                  </a:schemeClr>
                </a:solidFill>
                <a:effectLst/>
                <a:latin typeface="Arial" panose="020B0604020202020204" pitchFamily="34" charset="0"/>
                <a:ea typeface="Arial" panose="020B0604020202020204" pitchFamily="34" charset="0"/>
              </a:rPr>
              <a:t> </a:t>
            </a:r>
            <a:r>
              <a:rPr lang="en-US" b="1" i="1" u="sng" dirty="0" err="1">
                <a:solidFill>
                  <a:schemeClr val="tx2">
                    <a:lumMod val="20000"/>
                    <a:lumOff val="80000"/>
                  </a:schemeClr>
                </a:solidFill>
                <a:effectLst/>
                <a:latin typeface="Arial" panose="020B0604020202020204" pitchFamily="34" charset="0"/>
                <a:ea typeface="Arial" panose="020B0604020202020204" pitchFamily="34" charset="0"/>
              </a:rPr>
              <a:t>behoort</a:t>
            </a:r>
            <a:r>
              <a:rPr lang="en-US" b="1" i="1" u="sng" dirty="0">
                <a:solidFill>
                  <a:schemeClr val="tx2">
                    <a:lumMod val="20000"/>
                    <a:lumOff val="80000"/>
                  </a:schemeClr>
                </a:solidFill>
                <a:effectLst/>
                <a:latin typeface="Arial" panose="020B0604020202020204" pitchFamily="34" charset="0"/>
                <a:ea typeface="Arial" panose="020B0604020202020204" pitchFamily="34" charset="0"/>
              </a:rPr>
              <a:t> </a:t>
            </a:r>
            <a:r>
              <a:rPr lang="en-US" b="1" i="1" u="sng" dirty="0" err="1">
                <a:solidFill>
                  <a:schemeClr val="tx2">
                    <a:lumMod val="20000"/>
                    <a:lumOff val="80000"/>
                  </a:schemeClr>
                </a:solidFill>
                <a:effectLst/>
                <a:latin typeface="Arial" panose="020B0604020202020204" pitchFamily="34" charset="0"/>
                <a:ea typeface="Arial" panose="020B0604020202020204" pitchFamily="34" charset="0"/>
              </a:rPr>
              <a:t>nie</a:t>
            </a:r>
            <a:r>
              <a:rPr lang="en-US" b="1" i="1" u="sng"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alhoewel</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hulle</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uiterlik</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daarin</a:t>
            </a:r>
            <a:r>
              <a:rPr lang="en-US" dirty="0">
                <a:solidFill>
                  <a:schemeClr val="tx2">
                    <a:lumMod val="20000"/>
                    <a:lumOff val="80000"/>
                  </a:schemeClr>
                </a:solidFill>
                <a:effectLst/>
                <a:latin typeface="Arial" panose="020B0604020202020204" pitchFamily="34" charset="0"/>
                <a:ea typeface="Arial" panose="020B0604020202020204" pitchFamily="34" charset="0"/>
              </a:rPr>
              <a:t> is; maar </a:t>
            </a:r>
            <a:r>
              <a:rPr lang="en-US" dirty="0" err="1">
                <a:solidFill>
                  <a:schemeClr val="tx2">
                    <a:lumMod val="20000"/>
                    <a:lumOff val="80000"/>
                  </a:schemeClr>
                </a:solidFill>
                <a:effectLst/>
                <a:latin typeface="Arial" panose="020B0604020202020204" pitchFamily="34" charset="0"/>
                <a:ea typeface="Arial" panose="020B0604020202020204" pitchFamily="34" charset="0"/>
              </a:rPr>
              <a:t>ons</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sê</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dat</a:t>
            </a:r>
            <a:r>
              <a:rPr lang="en-US" dirty="0">
                <a:solidFill>
                  <a:schemeClr val="tx2">
                    <a:lumMod val="20000"/>
                    <a:lumOff val="80000"/>
                  </a:schemeClr>
                </a:solidFill>
                <a:effectLst/>
                <a:latin typeface="Arial" panose="020B0604020202020204" pitchFamily="34" charset="0"/>
                <a:ea typeface="Arial" panose="020B0604020202020204" pitchFamily="34" charset="0"/>
              </a:rPr>
              <a:t> 'n </a:t>
            </a:r>
            <a:r>
              <a:rPr lang="en-US" dirty="0" err="1">
                <a:solidFill>
                  <a:schemeClr val="tx2">
                    <a:lumMod val="20000"/>
                    <a:lumOff val="80000"/>
                  </a:schemeClr>
                </a:solidFill>
                <a:effectLst/>
                <a:latin typeface="Arial" panose="020B0604020202020204" pitchFamily="34" charset="0"/>
                <a:ea typeface="Arial" panose="020B0604020202020204" pitchFamily="34" charset="0"/>
              </a:rPr>
              <a:t>mens</a:t>
            </a:r>
            <a:r>
              <a:rPr lang="en-US" dirty="0">
                <a:solidFill>
                  <a:schemeClr val="tx2">
                    <a:lumMod val="20000"/>
                    <a:lumOff val="80000"/>
                  </a:schemeClr>
                </a:solidFill>
                <a:effectLst/>
                <a:latin typeface="Arial" panose="020B0604020202020204" pitchFamily="34" charset="0"/>
                <a:ea typeface="Arial" panose="020B0604020202020204" pitchFamily="34" charset="0"/>
              </a:rPr>
              <a:t> die </a:t>
            </a:r>
            <a:r>
              <a:rPr lang="en-US" dirty="0" err="1">
                <a:solidFill>
                  <a:schemeClr val="tx2">
                    <a:lumMod val="20000"/>
                    <a:lumOff val="80000"/>
                  </a:schemeClr>
                </a:solidFill>
                <a:effectLst/>
                <a:latin typeface="Arial" panose="020B0604020202020204" pitchFamily="34" charset="0"/>
                <a:ea typeface="Arial" panose="020B0604020202020204" pitchFamily="34" charset="0"/>
              </a:rPr>
              <a:t>liggaam</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en</a:t>
            </a:r>
            <a:r>
              <a:rPr lang="en-US" dirty="0">
                <a:solidFill>
                  <a:schemeClr val="tx2">
                    <a:lumMod val="20000"/>
                    <a:lumOff val="80000"/>
                  </a:schemeClr>
                </a:solidFill>
                <a:effectLst/>
                <a:latin typeface="Arial" panose="020B0604020202020204" pitchFamily="34" charset="0"/>
                <a:ea typeface="Arial" panose="020B0604020202020204" pitchFamily="34" charset="0"/>
              </a:rPr>
              <a:t> die </a:t>
            </a:r>
            <a:r>
              <a:rPr lang="en-US" dirty="0" err="1">
                <a:solidFill>
                  <a:schemeClr val="tx2">
                    <a:lumMod val="20000"/>
                    <a:lumOff val="80000"/>
                  </a:schemeClr>
                </a:solidFill>
                <a:effectLst/>
                <a:latin typeface="Arial" panose="020B0604020202020204" pitchFamily="34" charset="0"/>
                <a:ea typeface="Arial" panose="020B0604020202020204" pitchFamily="34" charset="0"/>
              </a:rPr>
              <a:t>gemeenskap</a:t>
            </a:r>
            <a:r>
              <a:rPr lang="en-US" dirty="0">
                <a:solidFill>
                  <a:schemeClr val="tx2">
                    <a:lumMod val="20000"/>
                    <a:lumOff val="80000"/>
                  </a:schemeClr>
                </a:solidFill>
                <a:effectLst/>
                <a:latin typeface="Arial" panose="020B0604020202020204" pitchFamily="34" charset="0"/>
                <a:ea typeface="Arial" panose="020B0604020202020204" pitchFamily="34" charset="0"/>
              </a:rPr>
              <a:t> van die ware </a:t>
            </a:r>
            <a:r>
              <a:rPr lang="en-US" dirty="0" err="1">
                <a:solidFill>
                  <a:schemeClr val="tx2">
                    <a:lumMod val="20000"/>
                    <a:lumOff val="80000"/>
                  </a:schemeClr>
                </a:solidFill>
                <a:effectLst/>
                <a:latin typeface="Arial" panose="020B0604020202020204" pitchFamily="34" charset="0"/>
                <a:ea typeface="Arial" panose="020B0604020202020204" pitchFamily="34" charset="0"/>
              </a:rPr>
              <a:t>kerk</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moet</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onderskei</a:t>
            </a:r>
            <a:r>
              <a:rPr lang="en-US" dirty="0">
                <a:solidFill>
                  <a:schemeClr val="tx2">
                    <a:lumMod val="20000"/>
                    <a:lumOff val="80000"/>
                  </a:schemeClr>
                </a:solidFill>
                <a:effectLst/>
                <a:latin typeface="Arial" panose="020B0604020202020204" pitchFamily="34" charset="0"/>
                <a:ea typeface="Arial" panose="020B0604020202020204" pitchFamily="34" charset="0"/>
              </a:rPr>
              <a:t> van al die </a:t>
            </a:r>
            <a:r>
              <a:rPr lang="en-US" dirty="0" err="1">
                <a:solidFill>
                  <a:schemeClr val="tx2">
                    <a:lumMod val="20000"/>
                    <a:lumOff val="80000"/>
                  </a:schemeClr>
                </a:solidFill>
                <a:effectLst/>
                <a:latin typeface="Arial" panose="020B0604020202020204" pitchFamily="34" charset="0"/>
                <a:ea typeface="Arial" panose="020B0604020202020204" pitchFamily="34" charset="0"/>
              </a:rPr>
              <a:t>sektes</a:t>
            </a:r>
            <a:r>
              <a:rPr lang="en-US" dirty="0">
                <a:solidFill>
                  <a:schemeClr val="tx2">
                    <a:lumMod val="20000"/>
                    <a:lumOff val="80000"/>
                  </a:schemeClr>
                </a:solidFill>
                <a:effectLst/>
                <a:latin typeface="Arial" panose="020B0604020202020204" pitchFamily="34" charset="0"/>
                <a:ea typeface="Arial" panose="020B0604020202020204" pitchFamily="34" charset="0"/>
              </a:rPr>
              <a:t> wat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beweer</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dat</a:t>
            </a:r>
            <a:r>
              <a:rPr lang="en-US" dirty="0">
                <a:solidFill>
                  <a:schemeClr val="tx2">
                    <a:lumMod val="20000"/>
                    <a:lumOff val="80000"/>
                  </a:schemeClr>
                </a:solidFill>
                <a:effectLst/>
                <a:latin typeface="Arial" panose="020B0604020202020204" pitchFamily="34" charset="0"/>
                <a:ea typeface="Arial" panose="020B0604020202020204" pitchFamily="34" charset="0"/>
              </a:rPr>
              <a:t> </a:t>
            </a:r>
            <a:r>
              <a:rPr lang="en-US" dirty="0" err="1">
                <a:solidFill>
                  <a:schemeClr val="tx2">
                    <a:lumMod val="20000"/>
                    <a:lumOff val="80000"/>
                  </a:schemeClr>
                </a:solidFill>
                <a:effectLst/>
                <a:latin typeface="Arial" panose="020B0604020202020204" pitchFamily="34" charset="0"/>
                <a:ea typeface="Arial" panose="020B0604020202020204" pitchFamily="34" charset="0"/>
              </a:rPr>
              <a:t>hulle</a:t>
            </a:r>
            <a:r>
              <a:rPr lang="en-US" dirty="0">
                <a:solidFill>
                  <a:schemeClr val="tx2">
                    <a:lumMod val="20000"/>
                    <a:lumOff val="80000"/>
                  </a:schemeClr>
                </a:solidFill>
                <a:effectLst/>
                <a:latin typeface="Arial" panose="020B0604020202020204" pitchFamily="34" charset="0"/>
                <a:ea typeface="Arial" panose="020B0604020202020204" pitchFamily="34" charset="0"/>
              </a:rPr>
              <a:t> die </a:t>
            </a:r>
            <a:r>
              <a:rPr lang="en-US" dirty="0" err="1">
                <a:solidFill>
                  <a:schemeClr val="tx2">
                    <a:lumMod val="20000"/>
                    <a:lumOff val="80000"/>
                  </a:schemeClr>
                </a:solidFill>
                <a:effectLst/>
                <a:latin typeface="Arial" panose="020B0604020202020204" pitchFamily="34" charset="0"/>
                <a:ea typeface="Arial" panose="020B0604020202020204" pitchFamily="34" charset="0"/>
              </a:rPr>
              <a:t>kerk</a:t>
            </a:r>
            <a:r>
              <a:rPr lang="en-US" dirty="0">
                <a:solidFill>
                  <a:schemeClr val="tx2">
                    <a:lumMod val="20000"/>
                    <a:lumOff val="80000"/>
                  </a:schemeClr>
                </a:solidFill>
                <a:effectLst/>
                <a:latin typeface="Arial" panose="020B0604020202020204" pitchFamily="34" charset="0"/>
                <a:ea typeface="Arial" panose="020B0604020202020204" pitchFamily="34" charset="0"/>
              </a:rPr>
              <a:t> is.”</a:t>
            </a:r>
            <a:endParaRPr lang="en-US" sz="3200" dirty="0">
              <a:solidFill>
                <a:schemeClr val="tx2">
                  <a:lumMod val="20000"/>
                  <a:lumOff val="80000"/>
                </a:schemeClr>
              </a:solidFill>
            </a:endParaRPr>
          </a:p>
        </p:txBody>
      </p:sp>
      <p:sp>
        <p:nvSpPr>
          <p:cNvPr id="4" name="Slide Number Placeholder 3">
            <a:extLst>
              <a:ext uri="{FF2B5EF4-FFF2-40B4-BE49-F238E27FC236}">
                <a16:creationId xmlns:a16="http://schemas.microsoft.com/office/drawing/2014/main" id="{06314A2C-3E4D-1386-E34E-31BBE5FE9D13}"/>
              </a:ext>
            </a:extLst>
          </p:cNvPr>
          <p:cNvSpPr>
            <a:spLocks noGrp="1"/>
          </p:cNvSpPr>
          <p:nvPr>
            <p:ph type="sldNum" sz="quarter" idx="12"/>
          </p:nvPr>
        </p:nvSpPr>
        <p:spPr/>
        <p:txBody>
          <a:bodyPr/>
          <a:lstStyle/>
          <a:p>
            <a:fld id="{6D22F896-40B5-4ADD-8801-0D06FADFA095}" type="slidenum">
              <a:rPr lang="en-US" smtClean="0"/>
              <a:t>13</a:t>
            </a:fld>
            <a:endParaRPr lang="en-US" dirty="0"/>
          </a:p>
        </p:txBody>
      </p:sp>
    </p:spTree>
    <p:extLst>
      <p:ext uri="{BB962C8B-B14F-4D97-AF65-F5344CB8AC3E}">
        <p14:creationId xmlns:p14="http://schemas.microsoft.com/office/powerpoint/2010/main" val="1222951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30FF7-5B9B-79ED-AF02-30A18CA284CE}"/>
              </a:ext>
            </a:extLst>
          </p:cNvPr>
          <p:cNvSpPr>
            <a:spLocks noGrp="1"/>
          </p:cNvSpPr>
          <p:nvPr>
            <p:ph type="title"/>
          </p:nvPr>
        </p:nvSpPr>
        <p:spPr/>
        <p:txBody>
          <a:bodyPr>
            <a:normAutofit fontScale="90000"/>
          </a:bodyPr>
          <a:lstStyle/>
          <a:p>
            <a:pPr algn="ctr"/>
            <a:r>
              <a:rPr lang="af-ZA" b="1" dirty="0">
                <a:effectLst/>
                <a:latin typeface="Arial" panose="020B0604020202020204" pitchFamily="34" charset="0"/>
                <a:ea typeface="MS Mincho" panose="02020609040205080304" pitchFamily="49" charset="-128"/>
                <a:cs typeface="Arial" panose="020B0604020202020204" pitchFamily="34" charset="0"/>
              </a:rPr>
              <a:t>DEEL 2: Wat leer die belydenisskrifte oor die genadeverbond met 'ons en ons kinders'?</a:t>
            </a:r>
            <a:endParaRPr lang="en-US" dirty="0"/>
          </a:p>
        </p:txBody>
      </p:sp>
      <p:sp>
        <p:nvSpPr>
          <p:cNvPr id="3" name="Content Placeholder 2">
            <a:extLst>
              <a:ext uri="{FF2B5EF4-FFF2-40B4-BE49-F238E27FC236}">
                <a16:creationId xmlns:a16="http://schemas.microsoft.com/office/drawing/2014/main" id="{120E1059-847A-5CAC-9748-AC58F307FF87}"/>
              </a:ext>
            </a:extLst>
          </p:cNvPr>
          <p:cNvSpPr>
            <a:spLocks noGrp="1"/>
          </p:cNvSpPr>
          <p:nvPr>
            <p:ph idx="1"/>
          </p:nvPr>
        </p:nvSpPr>
        <p:spPr>
          <a:xfrm>
            <a:off x="1141412" y="2249486"/>
            <a:ext cx="9905999" cy="4206177"/>
          </a:xfrm>
        </p:spPr>
        <p:txBody>
          <a:bodyPr>
            <a:normAutofit fontScale="92500" lnSpcReduction="10000"/>
          </a:bodyPr>
          <a:lstStyle/>
          <a:p>
            <a:pPr marL="0" marR="0">
              <a:lnSpc>
                <a:spcPct val="107000"/>
              </a:lnSpc>
              <a:spcBef>
                <a:spcPts val="0"/>
              </a:spcBef>
              <a:spcAft>
                <a:spcPts val="800"/>
              </a:spcAft>
            </a:pPr>
            <a:r>
              <a:rPr lang="af-ZA" sz="2800" dirty="0">
                <a:effectLst/>
                <a:latin typeface="Arial" panose="020B0604020202020204" pitchFamily="34" charset="0"/>
                <a:ea typeface="Segoe UI Symbol" panose="020B0502040204020203" pitchFamily="34" charset="0"/>
                <a:cs typeface="Arial" panose="020B0604020202020204" pitchFamily="34" charset="0"/>
              </a:rPr>
              <a:t>- ONS ONDERSKEI wat die bedienaar gee wat sigbaar is vs die Here wat albei gee (NGB 34 – die heilige doop)</a:t>
            </a:r>
          </a:p>
          <a:p>
            <a:pPr marL="0" marR="0">
              <a:lnSpc>
                <a:spcPct val="107000"/>
              </a:lnSpc>
              <a:spcBef>
                <a:spcPts val="0"/>
              </a:spcBef>
              <a:spcAft>
                <a:spcPts val="800"/>
              </a:spcAft>
            </a:pPr>
            <a:r>
              <a:rPr lang="af-ZA" sz="2800" dirty="0">
                <a:effectLst/>
                <a:latin typeface="Arial" panose="020B0604020202020204" pitchFamily="34" charset="0"/>
                <a:ea typeface="MS Mincho" panose="02020609040205080304" pitchFamily="49" charset="-128"/>
                <a:cs typeface="Arial" panose="020B0604020202020204" pitchFamily="34" charset="0"/>
              </a:rPr>
              <a:t>„Die bedienaars gee ons van hulle kant dus met die sakrament wat sigbaar is, </a:t>
            </a:r>
            <a:r>
              <a:rPr lang="af-ZA" sz="2800" b="1" i="1" dirty="0">
                <a:effectLst/>
                <a:latin typeface="Arial" panose="020B0604020202020204" pitchFamily="34" charset="0"/>
                <a:ea typeface="MS Mincho" panose="02020609040205080304" pitchFamily="49" charset="-128"/>
                <a:cs typeface="Arial" panose="020B0604020202020204" pitchFamily="34" charset="0"/>
              </a:rPr>
              <a:t>maar die Here 	gee</a:t>
            </a:r>
            <a:r>
              <a:rPr lang="af-ZA" sz="2800" dirty="0">
                <a:effectLst/>
                <a:latin typeface="Arial" panose="020B0604020202020204" pitchFamily="34" charset="0"/>
                <a:ea typeface="MS Mincho" panose="02020609040205080304" pitchFamily="49" charset="-128"/>
                <a:cs typeface="Arial" panose="020B0604020202020204" pitchFamily="34" charset="0"/>
              </a:rPr>
              <a:t> wat met die sakramente aangedui word, naamlik die onsigbare genadegawes: </a:t>
            </a:r>
            <a:r>
              <a:rPr lang="af-ZA" sz="2800" b="1" i="1" dirty="0">
                <a:effectLst/>
                <a:latin typeface="Arial" panose="020B0604020202020204" pitchFamily="34" charset="0"/>
                <a:ea typeface="MS Mincho" panose="02020609040205080304" pitchFamily="49" charset="-128"/>
                <a:cs typeface="Arial" panose="020B0604020202020204" pitchFamily="34" charset="0"/>
              </a:rPr>
              <a:t>Hy was</a:t>
            </a:r>
            <a:r>
              <a:rPr lang="af-ZA" sz="2800" dirty="0">
                <a:effectLst/>
                <a:latin typeface="Arial" panose="020B0604020202020204" pitchFamily="34" charset="0"/>
                <a:ea typeface="MS Mincho" panose="02020609040205080304" pitchFamily="49" charset="-128"/>
                <a:cs typeface="Arial" panose="020B0604020202020204" pitchFamily="34" charset="0"/>
              </a:rPr>
              <a:t> </a:t>
            </a:r>
            <a:r>
              <a:rPr lang="af-ZA" sz="2800" b="1" i="1" dirty="0">
                <a:effectLst/>
                <a:latin typeface="Arial" panose="020B0604020202020204" pitchFamily="34" charset="0"/>
                <a:ea typeface="MS Mincho" panose="02020609040205080304" pitchFamily="49" charset="-128"/>
                <a:cs typeface="Arial" panose="020B0604020202020204" pitchFamily="34" charset="0"/>
              </a:rPr>
              <a:t>ons</a:t>
            </a:r>
            <a:r>
              <a:rPr lang="af-ZA" sz="2800" dirty="0">
                <a:effectLst/>
                <a:latin typeface="Arial" panose="020B0604020202020204" pitchFamily="34" charset="0"/>
                <a:ea typeface="MS Mincho" panose="02020609040205080304" pitchFamily="49" charset="-128"/>
                <a:cs typeface="Arial" panose="020B0604020202020204" pitchFamily="34" charset="0"/>
              </a:rPr>
              <a:t> siel, suiwer en reinig dit van alle vuilheid en ongeregtigheid; </a:t>
            </a:r>
            <a:r>
              <a:rPr lang="af-ZA" sz="2800" b="1" i="1" dirty="0">
                <a:effectLst/>
                <a:latin typeface="Arial" panose="020B0604020202020204" pitchFamily="34" charset="0"/>
                <a:ea typeface="MS Mincho" panose="02020609040205080304" pitchFamily="49" charset="-128"/>
                <a:cs typeface="Arial" panose="020B0604020202020204" pitchFamily="34" charset="0"/>
              </a:rPr>
              <a:t>Hy maak</a:t>
            </a:r>
            <a:r>
              <a:rPr lang="af-ZA" sz="2800" dirty="0">
                <a:effectLst/>
                <a:latin typeface="Arial" panose="020B0604020202020204" pitchFamily="34" charset="0"/>
                <a:ea typeface="MS Mincho" panose="02020609040205080304" pitchFamily="49" charset="-128"/>
                <a:cs typeface="Arial" panose="020B0604020202020204" pitchFamily="34" charset="0"/>
              </a:rPr>
              <a:t> </a:t>
            </a:r>
            <a:r>
              <a:rPr lang="af-ZA" sz="2800" b="1" i="1" dirty="0">
                <a:effectLst/>
                <a:latin typeface="Arial" panose="020B0604020202020204" pitchFamily="34" charset="0"/>
                <a:ea typeface="MS Mincho" panose="02020609040205080304" pitchFamily="49" charset="-128"/>
                <a:cs typeface="Arial" panose="020B0604020202020204" pitchFamily="34" charset="0"/>
              </a:rPr>
              <a:t>ons</a:t>
            </a:r>
            <a:r>
              <a:rPr lang="af-ZA" sz="2800" dirty="0">
                <a:effectLst/>
                <a:latin typeface="Arial" panose="020B0604020202020204" pitchFamily="34" charset="0"/>
                <a:ea typeface="MS Mincho" panose="02020609040205080304" pitchFamily="49" charset="-128"/>
                <a:cs typeface="Arial" panose="020B0604020202020204" pitchFamily="34" charset="0"/>
              </a:rPr>
              <a:t> hart nuut en vul dit met alle vertroosting; </a:t>
            </a:r>
            <a:r>
              <a:rPr lang="af-ZA" sz="2800" b="1" i="1" dirty="0">
                <a:effectLst/>
                <a:latin typeface="Arial" panose="020B0604020202020204" pitchFamily="34" charset="0"/>
                <a:ea typeface="MS Mincho" panose="02020609040205080304" pitchFamily="49" charset="-128"/>
                <a:cs typeface="Arial" panose="020B0604020202020204" pitchFamily="34" charset="0"/>
              </a:rPr>
              <a:t>Hy gee</a:t>
            </a:r>
            <a:r>
              <a:rPr lang="af-ZA" sz="2800" dirty="0">
                <a:effectLst/>
                <a:latin typeface="Arial" panose="020B0604020202020204" pitchFamily="34" charset="0"/>
                <a:ea typeface="MS Mincho" panose="02020609040205080304" pitchFamily="49" charset="-128"/>
                <a:cs typeface="Arial" panose="020B0604020202020204" pitchFamily="34" charset="0"/>
              </a:rPr>
              <a:t> </a:t>
            </a:r>
            <a:r>
              <a:rPr lang="af-ZA" sz="2800" b="1" i="1" dirty="0">
                <a:effectLst/>
                <a:latin typeface="Arial" panose="020B0604020202020204" pitchFamily="34" charset="0"/>
                <a:ea typeface="MS Mincho" panose="02020609040205080304" pitchFamily="49" charset="-128"/>
                <a:cs typeface="Arial" panose="020B0604020202020204" pitchFamily="34" charset="0"/>
              </a:rPr>
              <a:t>ons</a:t>
            </a:r>
            <a:r>
              <a:rPr lang="af-ZA" sz="2800" dirty="0">
                <a:effectLst/>
                <a:latin typeface="Arial" panose="020B0604020202020204" pitchFamily="34" charset="0"/>
                <a:ea typeface="MS Mincho" panose="02020609040205080304" pitchFamily="49" charset="-128"/>
                <a:cs typeface="Arial" panose="020B0604020202020204" pitchFamily="34" charset="0"/>
              </a:rPr>
              <a:t> egter sekerheid van sy Vaderlike goedheid; </a:t>
            </a:r>
            <a:r>
              <a:rPr lang="af-ZA" sz="2800" b="1" i="1" dirty="0">
                <a:effectLst/>
                <a:latin typeface="Arial" panose="020B0604020202020204" pitchFamily="34" charset="0"/>
                <a:ea typeface="MS Mincho" panose="02020609040205080304" pitchFamily="49" charset="-128"/>
                <a:cs typeface="Arial" panose="020B0604020202020204" pitchFamily="34" charset="0"/>
              </a:rPr>
              <a:t>Hy beklee</a:t>
            </a:r>
            <a:r>
              <a:rPr lang="af-ZA" sz="2800" dirty="0">
                <a:effectLst/>
                <a:latin typeface="Arial" panose="020B0604020202020204" pitchFamily="34" charset="0"/>
                <a:ea typeface="MS Mincho" panose="02020609040205080304" pitchFamily="49" charset="-128"/>
                <a:cs typeface="Arial" panose="020B0604020202020204" pitchFamily="34" charset="0"/>
              </a:rPr>
              <a:t> </a:t>
            </a:r>
            <a:r>
              <a:rPr lang="af-ZA" sz="2800" b="1" i="1" dirty="0">
                <a:effectLst/>
                <a:latin typeface="Arial" panose="020B0604020202020204" pitchFamily="34" charset="0"/>
                <a:ea typeface="MS Mincho" panose="02020609040205080304" pitchFamily="49" charset="-128"/>
                <a:cs typeface="Arial" panose="020B0604020202020204" pitchFamily="34" charset="0"/>
              </a:rPr>
              <a:t>ons</a:t>
            </a:r>
            <a:r>
              <a:rPr lang="af-ZA" sz="2800" dirty="0">
                <a:effectLst/>
                <a:latin typeface="Arial" panose="020B0604020202020204" pitchFamily="34" charset="0"/>
                <a:ea typeface="MS Mincho" panose="02020609040205080304" pitchFamily="49" charset="-128"/>
                <a:cs typeface="Arial" panose="020B0604020202020204" pitchFamily="34" charset="0"/>
              </a:rPr>
              <a:t> met die nuwe mens en ontklee ons van die ou mens en al sy werke."</a:t>
            </a:r>
            <a:endParaRPr lang="en-US" sz="32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800"/>
              </a:spcAft>
            </a:pP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26C62E95-6888-62D6-CFE0-E93A7ECB019C}"/>
              </a:ext>
            </a:extLst>
          </p:cNvPr>
          <p:cNvSpPr>
            <a:spLocks noGrp="1"/>
          </p:cNvSpPr>
          <p:nvPr>
            <p:ph type="sldNum" sz="quarter" idx="12"/>
          </p:nvPr>
        </p:nvSpPr>
        <p:spPr/>
        <p:txBody>
          <a:bodyPr/>
          <a:lstStyle/>
          <a:p>
            <a:fld id="{6D22F896-40B5-4ADD-8801-0D06FADFA095}" type="slidenum">
              <a:rPr lang="en-US" smtClean="0"/>
              <a:t>14</a:t>
            </a:fld>
            <a:endParaRPr lang="en-US" dirty="0"/>
          </a:p>
        </p:txBody>
      </p:sp>
    </p:spTree>
    <p:extLst>
      <p:ext uri="{BB962C8B-B14F-4D97-AF65-F5344CB8AC3E}">
        <p14:creationId xmlns:p14="http://schemas.microsoft.com/office/powerpoint/2010/main" val="4122403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27D4C-75A0-9E9F-A1E6-97A105C82F3D}"/>
              </a:ext>
            </a:extLst>
          </p:cNvPr>
          <p:cNvSpPr>
            <a:spLocks noGrp="1"/>
          </p:cNvSpPr>
          <p:nvPr>
            <p:ph type="title"/>
          </p:nvPr>
        </p:nvSpPr>
        <p:spPr/>
        <p:txBody>
          <a:bodyPr>
            <a:normAutofit fontScale="90000"/>
          </a:bodyPr>
          <a:lstStyle/>
          <a:p>
            <a:r>
              <a:rPr lang="af-ZA" b="1" dirty="0">
                <a:effectLst/>
                <a:latin typeface="Arial" panose="020B0604020202020204" pitchFamily="34" charset="0"/>
                <a:ea typeface="MS Mincho" panose="02020609040205080304" pitchFamily="49" charset="-128"/>
                <a:cs typeface="Arial" panose="020B0604020202020204" pitchFamily="34" charset="0"/>
              </a:rPr>
              <a:t>DEEL 2: Wat leer die belydenisskrifte oor die genadeverbond met 'ons en ons kinders'?</a:t>
            </a:r>
            <a:endParaRPr lang="en-US" dirty="0"/>
          </a:p>
        </p:txBody>
      </p:sp>
      <p:sp>
        <p:nvSpPr>
          <p:cNvPr id="3" name="Content Placeholder 2">
            <a:extLst>
              <a:ext uri="{FF2B5EF4-FFF2-40B4-BE49-F238E27FC236}">
                <a16:creationId xmlns:a16="http://schemas.microsoft.com/office/drawing/2014/main" id="{840990E4-0F8C-10F0-7C69-D305CB4178C0}"/>
              </a:ext>
            </a:extLst>
          </p:cNvPr>
          <p:cNvSpPr>
            <a:spLocks noGrp="1"/>
          </p:cNvSpPr>
          <p:nvPr>
            <p:ph idx="1"/>
          </p:nvPr>
        </p:nvSpPr>
        <p:spPr>
          <a:xfrm>
            <a:off x="1141412" y="2249486"/>
            <a:ext cx="9905999" cy="4160457"/>
          </a:xfrm>
        </p:spPr>
        <p:txBody>
          <a:bodyPr>
            <a:normAutofit lnSpcReduction="10000"/>
          </a:bodyPr>
          <a:lstStyle/>
          <a:p>
            <a:pPr marL="0" marR="0">
              <a:lnSpc>
                <a:spcPct val="107000"/>
              </a:lnSpc>
              <a:spcBef>
                <a:spcPts val="0"/>
              </a:spcBef>
              <a:spcAft>
                <a:spcPts val="800"/>
              </a:spcAft>
            </a:pPr>
            <a:r>
              <a:rPr lang="af-ZA" sz="2400" dirty="0">
                <a:effectLst/>
                <a:latin typeface="Arial" panose="020B0604020202020204" pitchFamily="34" charset="0"/>
                <a:ea typeface="Segoe UI Symbol" panose="020B0502040204020203" pitchFamily="34" charset="0"/>
                <a:cs typeface="Arial" panose="020B0604020202020204" pitchFamily="34" charset="0"/>
              </a:rPr>
              <a:t>- gelowiges ontvang sakramente en die betekende saak (Christus) vs goddelose ontvang dit slegs uiterlik en tot hul verdoemenis (NGB 35 – die heilige nagmaal)</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pPr marL="0" marR="0">
              <a:spcBef>
                <a:spcPts val="0"/>
              </a:spcBef>
              <a:spcAft>
                <a:spcPts val="0"/>
              </a:spcAft>
            </a:pPr>
            <a:r>
              <a:rPr lang="af-ZA" sz="2400" dirty="0">
                <a:effectLst/>
                <a:latin typeface="Arial" panose="020B0604020202020204" pitchFamily="34" charset="0"/>
                <a:ea typeface="MS Mincho" panose="02020609040205080304" pitchFamily="49" charset="-128"/>
                <a:cs typeface="Arial" panose="020B0604020202020204" pitchFamily="34" charset="0"/>
              </a:rPr>
              <a:t>"Verder, hoewel die sakramente én die sake waarvan hulle tekens is, bymekaar hoort, word nie </a:t>
            </a:r>
            <a:r>
              <a:rPr lang="af-ZA" sz="2400" b="1" i="1" dirty="0">
                <a:effectLst/>
                <a:latin typeface="Arial" panose="020B0604020202020204" pitchFamily="34" charset="0"/>
                <a:ea typeface="MS Mincho" panose="02020609040205080304" pitchFamily="49" charset="-128"/>
                <a:cs typeface="Arial" panose="020B0604020202020204" pitchFamily="34" charset="0"/>
              </a:rPr>
              <a:t>beide</a:t>
            </a:r>
            <a:r>
              <a:rPr lang="af-ZA" sz="2400" dirty="0">
                <a:effectLst/>
                <a:latin typeface="Arial" panose="020B0604020202020204" pitchFamily="34" charset="0"/>
                <a:ea typeface="MS Mincho" panose="02020609040205080304" pitchFamily="49" charset="-128"/>
                <a:cs typeface="Arial" panose="020B0604020202020204" pitchFamily="34" charset="0"/>
              </a:rPr>
              <a:t> deur alle mense ontvang nie. Die goddelose ontvang wel die sakrament tot sy verdoemenis, maar hy ontvang nie die waarheid van die sakrament nie. So het Judas en Simon die towenaar albei wel die sakrament ontvang maar nie Christus, wat daardeur voorgestel word nie; </a:t>
            </a:r>
            <a:r>
              <a:rPr lang="af-ZA" sz="2400" b="1" dirty="0">
                <a:effectLst/>
                <a:latin typeface="Arial" panose="020B0604020202020204" pitchFamily="34" charset="0"/>
                <a:ea typeface="MS Mincho" panose="02020609040205080304" pitchFamily="49" charset="-128"/>
                <a:cs typeface="Arial" panose="020B0604020202020204" pitchFamily="34" charset="0"/>
              </a:rPr>
              <a:t>Hy word slegs aan die gelowiges gegee</a:t>
            </a:r>
            <a:r>
              <a:rPr lang="af-ZA" sz="2400" dirty="0">
                <a:effectLst/>
                <a:latin typeface="Arial" panose="020B0604020202020204" pitchFamily="34" charset="0"/>
                <a:ea typeface="MS Mincho" panose="02020609040205080304" pitchFamily="49" charset="-128"/>
                <a:cs typeface="Arial" panose="020B0604020202020204" pitchFamily="34" charset="0"/>
              </a:rPr>
              <a:t>."</a:t>
            </a:r>
            <a:endParaRPr lang="en-US" sz="2400" dirty="0">
              <a:effectLst/>
              <a:latin typeface="Arial" panose="020B0604020202020204" pitchFamily="34" charset="0"/>
              <a:ea typeface="MS Mincho" panose="02020609040205080304" pitchFamily="49" charset="-128"/>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86C741CE-B867-265F-A7DA-2BDB5FE3FA37}"/>
              </a:ext>
            </a:extLst>
          </p:cNvPr>
          <p:cNvSpPr>
            <a:spLocks noGrp="1"/>
          </p:cNvSpPr>
          <p:nvPr>
            <p:ph type="sldNum" sz="quarter" idx="12"/>
          </p:nvPr>
        </p:nvSpPr>
        <p:spPr/>
        <p:txBody>
          <a:bodyPr/>
          <a:lstStyle/>
          <a:p>
            <a:fld id="{6D22F896-40B5-4ADD-8801-0D06FADFA095}" type="slidenum">
              <a:rPr lang="en-US" smtClean="0"/>
              <a:t>15</a:t>
            </a:fld>
            <a:endParaRPr lang="en-US" dirty="0"/>
          </a:p>
        </p:txBody>
      </p:sp>
    </p:spTree>
    <p:extLst>
      <p:ext uri="{BB962C8B-B14F-4D97-AF65-F5344CB8AC3E}">
        <p14:creationId xmlns:p14="http://schemas.microsoft.com/office/powerpoint/2010/main" val="3694515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05025-858A-D7B3-1690-1165371B5968}"/>
              </a:ext>
            </a:extLst>
          </p:cNvPr>
          <p:cNvSpPr>
            <a:spLocks noGrp="1"/>
          </p:cNvSpPr>
          <p:nvPr>
            <p:ph type="title"/>
          </p:nvPr>
        </p:nvSpPr>
        <p:spPr/>
        <p:txBody>
          <a:bodyPr>
            <a:normAutofit fontScale="90000"/>
          </a:bodyPr>
          <a:lstStyle/>
          <a:p>
            <a:pPr algn="ctr"/>
            <a:r>
              <a:rPr lang="af-ZA" b="1" dirty="0">
                <a:effectLst/>
                <a:latin typeface="Arial" panose="020B0604020202020204" pitchFamily="34" charset="0"/>
                <a:ea typeface="MS Mincho" panose="02020609040205080304" pitchFamily="49" charset="-128"/>
                <a:cs typeface="Arial" panose="020B0604020202020204" pitchFamily="34" charset="0"/>
              </a:rPr>
              <a:t>DEEL 2: Wat leer die belydenisskrifte oor die genadeverbond met 'ons en ons kinders'?</a:t>
            </a:r>
            <a:endParaRPr lang="en-US" dirty="0"/>
          </a:p>
        </p:txBody>
      </p:sp>
      <p:sp>
        <p:nvSpPr>
          <p:cNvPr id="3" name="Content Placeholder 2">
            <a:extLst>
              <a:ext uri="{FF2B5EF4-FFF2-40B4-BE49-F238E27FC236}">
                <a16:creationId xmlns:a16="http://schemas.microsoft.com/office/drawing/2014/main" id="{E63682CD-8EF9-6CEA-ABA4-0127CA557B3B}"/>
              </a:ext>
            </a:extLst>
          </p:cNvPr>
          <p:cNvSpPr>
            <a:spLocks noGrp="1"/>
          </p:cNvSpPr>
          <p:nvPr>
            <p:ph idx="1"/>
          </p:nvPr>
        </p:nvSpPr>
        <p:spPr>
          <a:xfrm>
            <a:off x="1141412" y="2249486"/>
            <a:ext cx="9905999" cy="4114737"/>
          </a:xfrm>
        </p:spPr>
        <p:txBody>
          <a:bodyPr>
            <a:normAutofit fontScale="92500" lnSpcReduction="10000"/>
          </a:bodyPr>
          <a:lstStyle/>
          <a:p>
            <a:r>
              <a:rPr lang="nl-NL" dirty="0">
                <a:latin typeface="Arial" panose="020B0604020202020204" pitchFamily="34" charset="0"/>
                <a:cs typeface="Arial" panose="020B0604020202020204" pitchFamily="34" charset="0"/>
              </a:rPr>
              <a:t>LEER HK V/A 74 DAT ELKE KIND WAT OOIT GEDOOP IS, IS GERED?</a:t>
            </a:r>
          </a:p>
          <a:p>
            <a:r>
              <a:rPr lang="nl-NL" i="1" dirty="0">
                <a:latin typeface="Arial" panose="020B0604020202020204" pitchFamily="34" charset="0"/>
                <a:cs typeface="Arial" panose="020B0604020202020204" pitchFamily="34" charset="0"/>
              </a:rPr>
              <a:t>HK 74. Vr.  Moet die jong kinders ook gedoop word? </a:t>
            </a:r>
          </a:p>
          <a:p>
            <a:r>
              <a:rPr lang="nl-NL" i="1" dirty="0">
                <a:latin typeface="Arial" panose="020B0604020202020204" pitchFamily="34" charset="0"/>
                <a:cs typeface="Arial" panose="020B0604020202020204" pitchFamily="34" charset="0"/>
              </a:rPr>
              <a:t> Antw.  Ja, want aangesien hulle </a:t>
            </a:r>
            <a:r>
              <a:rPr lang="nl-NL" b="1" i="1" u="sng" dirty="0">
                <a:latin typeface="Arial" panose="020B0604020202020204" pitchFamily="34" charset="0"/>
                <a:cs typeface="Arial" panose="020B0604020202020204" pitchFamily="34" charset="0"/>
              </a:rPr>
              <a:t>net so goed </a:t>
            </a:r>
            <a:r>
              <a:rPr lang="nl-NL" i="1" dirty="0">
                <a:latin typeface="Arial" panose="020B0604020202020204" pitchFamily="34" charset="0"/>
                <a:cs typeface="Arial" panose="020B0604020202020204" pitchFamily="34" charset="0"/>
              </a:rPr>
              <a:t>as die volwassenes in die verbond van God en sy gemeente ingesluit is </a:t>
            </a:r>
            <a:r>
              <a:rPr lang="nl-NL" b="1" i="1" u="sng" dirty="0">
                <a:latin typeface="Arial" panose="020B0604020202020204" pitchFamily="34" charset="0"/>
                <a:cs typeface="Arial" panose="020B0604020202020204" pitchFamily="34" charset="0"/>
              </a:rPr>
              <a:t>en aan hulle nie minder as aan die volwassenes nie </a:t>
            </a:r>
            <a:r>
              <a:rPr lang="nl-NL" i="1" dirty="0">
                <a:latin typeface="Arial" panose="020B0604020202020204" pitchFamily="34" charset="0"/>
                <a:cs typeface="Arial" panose="020B0604020202020204" pitchFamily="34" charset="0"/>
              </a:rPr>
              <a:t>deur die bloed van Christus beloof word die verlossing van die sondes en die Heilige Gees wat die geloof werk, daarom moet hulle ook deur die doop, as deur die teken van die verbond, in die Christelike Kerk ingelyf en van die kinders van die ongelowiges onderskei word, soos dit gedoen is in die Ou Verbond of Testament deur die besnydenis, waarvoor in die Nuwe Verbond die doop ingestel is. </a:t>
            </a:r>
            <a:endParaRPr lang="en-US" i="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4C8864D-BEB8-897F-7719-39D1CE84DCC7}"/>
              </a:ext>
            </a:extLst>
          </p:cNvPr>
          <p:cNvSpPr>
            <a:spLocks noGrp="1"/>
          </p:cNvSpPr>
          <p:nvPr>
            <p:ph type="sldNum" sz="quarter" idx="12"/>
          </p:nvPr>
        </p:nvSpPr>
        <p:spPr/>
        <p:txBody>
          <a:bodyPr/>
          <a:lstStyle/>
          <a:p>
            <a:fld id="{6D22F896-40B5-4ADD-8801-0D06FADFA095}" type="slidenum">
              <a:rPr lang="en-US" smtClean="0"/>
              <a:t>16</a:t>
            </a:fld>
            <a:endParaRPr lang="en-US" dirty="0"/>
          </a:p>
        </p:txBody>
      </p:sp>
    </p:spTree>
    <p:extLst>
      <p:ext uri="{BB962C8B-B14F-4D97-AF65-F5344CB8AC3E}">
        <p14:creationId xmlns:p14="http://schemas.microsoft.com/office/powerpoint/2010/main" val="375126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57421-E2DB-902F-C272-A858947FBE48}"/>
              </a:ext>
            </a:extLst>
          </p:cNvPr>
          <p:cNvSpPr>
            <a:spLocks noGrp="1"/>
          </p:cNvSpPr>
          <p:nvPr>
            <p:ph type="title"/>
          </p:nvPr>
        </p:nvSpPr>
        <p:spPr/>
        <p:txBody>
          <a:bodyPr>
            <a:normAutofit fontScale="90000"/>
          </a:bodyPr>
          <a:lstStyle/>
          <a:p>
            <a:pPr algn="ctr"/>
            <a:r>
              <a:rPr lang="af-ZA" b="1" dirty="0">
                <a:effectLst/>
                <a:latin typeface="Arial" panose="020B0604020202020204" pitchFamily="34" charset="0"/>
                <a:ea typeface="MS Mincho" panose="02020609040205080304" pitchFamily="49" charset="-128"/>
                <a:cs typeface="Arial" panose="020B0604020202020204" pitchFamily="34" charset="0"/>
              </a:rPr>
              <a:t>DEEL 2: Wat leer die belydenisskrifte oor die genadeverbond met 'ons en ons kinders'?</a:t>
            </a:r>
            <a:endParaRPr lang="en-US" dirty="0"/>
          </a:p>
        </p:txBody>
      </p:sp>
      <p:sp>
        <p:nvSpPr>
          <p:cNvPr id="3" name="Content Placeholder 2">
            <a:extLst>
              <a:ext uri="{FF2B5EF4-FFF2-40B4-BE49-F238E27FC236}">
                <a16:creationId xmlns:a16="http://schemas.microsoft.com/office/drawing/2014/main" id="{B9A285D2-D699-1016-3CD0-EE43F27F95F4}"/>
              </a:ext>
            </a:extLst>
          </p:cNvPr>
          <p:cNvSpPr>
            <a:spLocks noGrp="1"/>
          </p:cNvSpPr>
          <p:nvPr>
            <p:ph idx="1"/>
          </p:nvPr>
        </p:nvSpPr>
        <p:spPr>
          <a:xfrm>
            <a:off x="1141412" y="2249486"/>
            <a:ext cx="9905999" cy="4233609"/>
          </a:xfrm>
        </p:spPr>
        <p:txBody>
          <a:bodyPr>
            <a:normAutofit lnSpcReduction="10000"/>
          </a:bodyPr>
          <a:lstStyle/>
          <a:p>
            <a:pPr marL="0" marR="0">
              <a:lnSpc>
                <a:spcPct val="107000"/>
              </a:lnSpc>
              <a:spcBef>
                <a:spcPts val="0"/>
              </a:spcBef>
              <a:spcAft>
                <a:spcPts val="800"/>
              </a:spcAft>
            </a:pPr>
            <a:r>
              <a:rPr lang="af-ZA" sz="1800" b="1" dirty="0">
                <a:effectLst/>
                <a:latin typeface="Arial" panose="020B0604020202020204" pitchFamily="34" charset="0"/>
                <a:ea typeface="MS Mincho" panose="02020609040205080304" pitchFamily="49" charset="-128"/>
                <a:cs typeface="Arial" panose="020B0604020202020204" pitchFamily="34" charset="0"/>
              </a:rPr>
              <a:t>HK V/A 74 MOET OOK VERBONDSMATIG ONDERSKEIDEND GELEES WORD IN NAVOLING VAN DIE SKRIF:</a:t>
            </a:r>
          </a:p>
          <a:p>
            <a:pPr marL="0" marR="0">
              <a:lnSpc>
                <a:spcPct val="107000"/>
              </a:lnSpc>
              <a:spcBef>
                <a:spcPts val="0"/>
              </a:spcBef>
              <a:spcAft>
                <a:spcPts val="800"/>
              </a:spcAft>
            </a:pPr>
            <a:r>
              <a:rPr lang="af-ZA" sz="1800" dirty="0">
                <a:effectLst/>
                <a:latin typeface="Arial" panose="020B0604020202020204" pitchFamily="34" charset="0"/>
                <a:ea typeface="MS Mincho" panose="02020609040205080304" pitchFamily="49" charset="-128"/>
                <a:cs typeface="Arial" panose="020B0604020202020204" pitchFamily="34" charset="0"/>
              </a:rPr>
              <a:t>Die klem of sleutel van hierdie vraag en antwoord lê in die woorde </a:t>
            </a:r>
            <a:r>
              <a:rPr lang="af-ZA" sz="1800" i="1" dirty="0">
                <a:effectLst/>
                <a:latin typeface="Arial" panose="020B0604020202020204" pitchFamily="34" charset="0"/>
                <a:ea typeface="MS Mincho" panose="02020609040205080304" pitchFamily="49" charset="-128"/>
                <a:cs typeface="Arial" panose="020B0604020202020204" pitchFamily="34" charset="0"/>
              </a:rPr>
              <a:t>ŉet soos ... as’</a:t>
            </a:r>
            <a:r>
              <a:rPr lang="af-ZA" sz="1800" dirty="0">
                <a:effectLst/>
                <a:latin typeface="Arial" panose="020B0604020202020204" pitchFamily="34" charset="0"/>
                <a:ea typeface="MS Mincho" panose="02020609040205080304" pitchFamily="49" charset="-128"/>
                <a:cs typeface="Arial" panose="020B0604020202020204" pitchFamily="34" charset="0"/>
              </a:rPr>
              <a:t>, om die belydenis van die verbondsdoop (ons en ons kinders), juis prinsipieel kollektief organies verbondsmatig te handhaaf teen die arminiaans-wederdoopse individialisme van kop-vir-kop. Die frase wat direk daarop volg verduidelik dit reeds wat met hierdie uitspraak bedoel word: “Ook aan </a:t>
            </a:r>
            <a:r>
              <a:rPr lang="af-ZA" sz="1800" b="1" dirty="0">
                <a:effectLst/>
                <a:latin typeface="Arial" panose="020B0604020202020204" pitchFamily="34" charset="0"/>
                <a:ea typeface="MS Mincho" panose="02020609040205080304" pitchFamily="49" charset="-128"/>
                <a:cs typeface="Arial" panose="020B0604020202020204" pitchFamily="34" charset="0"/>
              </a:rPr>
              <a:t>hulle</a:t>
            </a:r>
            <a:r>
              <a:rPr lang="af-ZA" sz="1800" dirty="0">
                <a:effectLst/>
                <a:latin typeface="Arial" panose="020B0604020202020204" pitchFamily="34" charset="0"/>
                <a:ea typeface="MS Mincho" panose="02020609040205080304" pitchFamily="49" charset="-128"/>
                <a:cs typeface="Arial" panose="020B0604020202020204" pitchFamily="34" charset="0"/>
              </a:rPr>
              <a:t> (KOLLEKTIEF) word nie minder </a:t>
            </a:r>
            <a:r>
              <a:rPr lang="af-ZA" sz="1800" b="1" dirty="0">
                <a:effectLst/>
                <a:latin typeface="Arial" panose="020B0604020202020204" pitchFamily="34" charset="0"/>
                <a:ea typeface="MS Mincho" panose="02020609040205080304" pitchFamily="49" charset="-128"/>
                <a:cs typeface="Arial" panose="020B0604020202020204" pitchFamily="34" charset="0"/>
              </a:rPr>
              <a:t>as</a:t>
            </a:r>
            <a:r>
              <a:rPr lang="af-ZA" sz="1800" dirty="0">
                <a:effectLst/>
                <a:latin typeface="Arial" panose="020B0604020202020204" pitchFamily="34" charset="0"/>
                <a:ea typeface="MS Mincho" panose="02020609040205080304" pitchFamily="49" charset="-128"/>
                <a:cs typeface="Arial" panose="020B0604020202020204" pitchFamily="34" charset="0"/>
              </a:rPr>
              <a:t> aan die volwassenes (KOLLEKTIEF) nie deur die bloed van Christus die verlossing van sondes en die Heilige Gees, wat die geloof werk, belowe.”</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800"/>
              </a:spcAft>
            </a:pPr>
            <a:r>
              <a:rPr lang="af-ZA" sz="1800" dirty="0">
                <a:effectLst/>
                <a:latin typeface="Arial" panose="020B0604020202020204" pitchFamily="34" charset="0"/>
                <a:ea typeface="MS Mincho" panose="02020609040205080304" pitchFamily="49" charset="-128"/>
                <a:cs typeface="Arial" panose="020B0604020202020204" pitchFamily="34" charset="0"/>
              </a:rPr>
              <a:t>Wat die Kategismus hier wil beklemtoon is dat die gemeente, die verbondelinge, die kerk van Christus nie net uit ŉ groep ‘volwassenes’ (hul wat 'kan' glo en bely) bestaan nie, maar ook uit ‘kinders’, van wie 'ons' nog nie, vanselfsprekend, die geloof se vrugte kan sien of hoor nie! .... maar prys God: </a:t>
            </a:r>
            <a:r>
              <a:rPr lang="af-ZA" sz="1800" b="1" dirty="0">
                <a:effectLst/>
                <a:latin typeface="Arial" panose="020B0604020202020204" pitchFamily="34" charset="0"/>
                <a:ea typeface="MS Mincho" panose="02020609040205080304" pitchFamily="49" charset="-128"/>
                <a:cs typeface="Arial" panose="020B0604020202020204" pitchFamily="34" charset="0"/>
              </a:rPr>
              <a:t>die Here ken Syne onder klein en groot,</a:t>
            </a:r>
            <a:r>
              <a:rPr lang="af-ZA" sz="1800" dirty="0">
                <a:effectLst/>
                <a:latin typeface="Arial" panose="020B0604020202020204" pitchFamily="34" charset="0"/>
                <a:ea typeface="MS Mincho" panose="02020609040205080304" pitchFamily="49" charset="-128"/>
                <a:cs typeface="Arial" panose="020B0604020202020204" pitchFamily="34" charset="0"/>
              </a:rPr>
              <a:t> 2 Tim. 2:19, soos gereformeerdes deur die eeu glo en bely volgens die Skrif, kragtens sy uitverkiesende genade. </a:t>
            </a:r>
            <a:endParaRPr lang="en-US" dirty="0"/>
          </a:p>
        </p:txBody>
      </p:sp>
      <p:sp>
        <p:nvSpPr>
          <p:cNvPr id="4" name="Slide Number Placeholder 3">
            <a:extLst>
              <a:ext uri="{FF2B5EF4-FFF2-40B4-BE49-F238E27FC236}">
                <a16:creationId xmlns:a16="http://schemas.microsoft.com/office/drawing/2014/main" id="{4C9CD0CA-F75B-C8DA-F422-1C8C71BB21F2}"/>
              </a:ext>
            </a:extLst>
          </p:cNvPr>
          <p:cNvSpPr>
            <a:spLocks noGrp="1"/>
          </p:cNvSpPr>
          <p:nvPr>
            <p:ph type="sldNum" sz="quarter" idx="12"/>
          </p:nvPr>
        </p:nvSpPr>
        <p:spPr/>
        <p:txBody>
          <a:bodyPr/>
          <a:lstStyle/>
          <a:p>
            <a:fld id="{6D22F896-40B5-4ADD-8801-0D06FADFA095}" type="slidenum">
              <a:rPr lang="en-US" smtClean="0"/>
              <a:t>17</a:t>
            </a:fld>
            <a:endParaRPr lang="en-US" dirty="0"/>
          </a:p>
        </p:txBody>
      </p:sp>
    </p:spTree>
    <p:extLst>
      <p:ext uri="{BB962C8B-B14F-4D97-AF65-F5344CB8AC3E}">
        <p14:creationId xmlns:p14="http://schemas.microsoft.com/office/powerpoint/2010/main" val="3336840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4D862-07FB-585B-7646-9151824A0E2C}"/>
              </a:ext>
            </a:extLst>
          </p:cNvPr>
          <p:cNvSpPr>
            <a:spLocks noGrp="1"/>
          </p:cNvSpPr>
          <p:nvPr>
            <p:ph type="title"/>
          </p:nvPr>
        </p:nvSpPr>
        <p:spPr/>
        <p:txBody>
          <a:bodyPr>
            <a:normAutofit fontScale="90000"/>
          </a:bodyPr>
          <a:lstStyle/>
          <a:p>
            <a:pPr algn="ctr"/>
            <a:r>
              <a:rPr lang="af-ZA" b="1" dirty="0">
                <a:effectLst/>
                <a:latin typeface="Arial" panose="020B0604020202020204" pitchFamily="34" charset="0"/>
                <a:ea typeface="MS Mincho" panose="02020609040205080304" pitchFamily="49" charset="-128"/>
                <a:cs typeface="Arial" panose="020B0604020202020204" pitchFamily="34" charset="0"/>
              </a:rPr>
              <a:t>DEEL 2: Wat leer die belydenisskrifte oor die genadeverbond met 'ons en ons kinders'?</a:t>
            </a:r>
            <a:endParaRPr lang="en-US" dirty="0"/>
          </a:p>
        </p:txBody>
      </p:sp>
      <p:sp>
        <p:nvSpPr>
          <p:cNvPr id="3" name="Content Placeholder 2">
            <a:extLst>
              <a:ext uri="{FF2B5EF4-FFF2-40B4-BE49-F238E27FC236}">
                <a16:creationId xmlns:a16="http://schemas.microsoft.com/office/drawing/2014/main" id="{38C33231-0394-B0EA-3B22-DF656FC0DDBF}"/>
              </a:ext>
            </a:extLst>
          </p:cNvPr>
          <p:cNvSpPr>
            <a:spLocks noGrp="1"/>
          </p:cNvSpPr>
          <p:nvPr>
            <p:ph idx="1"/>
          </p:nvPr>
        </p:nvSpPr>
        <p:spPr>
          <a:xfrm>
            <a:off x="1141412" y="2249486"/>
            <a:ext cx="9905999" cy="4169601"/>
          </a:xfrm>
        </p:spPr>
        <p:txBody>
          <a:bodyPr>
            <a:normAutofit fontScale="62500" lnSpcReduction="20000"/>
          </a:bodyPr>
          <a:lstStyle/>
          <a:p>
            <a:r>
              <a:rPr lang="en-US" sz="4000" b="1" dirty="0"/>
              <a:t>KONKLUSIE UIT BELYDENIS STUDIE </a:t>
            </a:r>
          </a:p>
          <a:p>
            <a:pPr marL="0" marR="0">
              <a:lnSpc>
                <a:spcPct val="107000"/>
              </a:lnSpc>
              <a:spcBef>
                <a:spcPts val="0"/>
              </a:spcBef>
              <a:spcAft>
                <a:spcPts val="800"/>
              </a:spcAft>
            </a:pPr>
            <a:r>
              <a:rPr lang="af-ZA" sz="2600" dirty="0">
                <a:effectLst/>
                <a:latin typeface="Arial" panose="020B0604020202020204" pitchFamily="34" charset="0"/>
                <a:ea typeface="MS Mincho" panose="02020609040205080304" pitchFamily="49" charset="-128"/>
                <a:cs typeface="Arial" panose="020B0604020202020204" pitchFamily="34" charset="0"/>
              </a:rPr>
              <a:t>D.w.s nie alle volwassenes en alle kinders nie, maar alle uitverkore volwassenes en uitverkore kinders deur die geslagte onder verskillende volke, is deel van God se genadeverbond, uit sy vrye welbehae.  Baie meer, ook die nie-uitverkorenes </a:t>
            </a:r>
            <a:r>
              <a:rPr lang="af-ZA" sz="2600" b="1" dirty="0">
                <a:effectLst/>
                <a:latin typeface="Arial" panose="020B0604020202020204" pitchFamily="34" charset="0"/>
                <a:ea typeface="MS Mincho" panose="02020609040205080304" pitchFamily="49" charset="-128"/>
                <a:cs typeface="Arial" panose="020B0604020202020204" pitchFamily="34" charset="0"/>
              </a:rPr>
              <a:t>is deel van die bediening of administrasie </a:t>
            </a:r>
            <a:r>
              <a:rPr lang="af-ZA" sz="2600" dirty="0">
                <a:effectLst/>
                <a:latin typeface="Arial" panose="020B0604020202020204" pitchFamily="34" charset="0"/>
                <a:ea typeface="MS Mincho" panose="02020609040205080304" pitchFamily="49" charset="-128"/>
                <a:cs typeface="Arial" panose="020B0604020202020204" pitchFamily="34" charset="0"/>
              </a:rPr>
              <a:t>van die genadeverbond, van die 'verbondsgemeenskap' hier op aarde, maar alleen die uitverkorenes, klein en groot, onder en uit alle volke, is deel van die (wese van die) genadeverbond (Rom. 9:6-8), en is dus die kinders van die belofte.</a:t>
            </a:r>
            <a:endParaRPr lang="en-US" sz="26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800"/>
              </a:spcAft>
            </a:pPr>
            <a:r>
              <a:rPr lang="af-ZA" sz="2600" dirty="0">
                <a:effectLst/>
                <a:latin typeface="Arial" panose="020B0604020202020204" pitchFamily="34" charset="0"/>
                <a:ea typeface="MS Mincho" panose="02020609040205080304" pitchFamily="49" charset="-128"/>
                <a:cs typeface="Arial" panose="020B0604020202020204" pitchFamily="34" charset="0"/>
              </a:rPr>
              <a:t>Omdat die mens nie kan en mag oordeel oor die harte en onderskei tussen uitverkorene en nie-uitverkorene nie, daarom word die verbondsteken aan alle kinders van gelowiges bedien, kop-vir-kop, o.g.v. God se belofte en bevel en omdat God juis sy uitverkore volk, sy kerk versamel deur die geslagte op ŉ organiese verbondsmatige wyse (Gen. 17; Hand. 2). Die ware kerk word voortgesit in die gelowiges, die uitverkorenes: </a:t>
            </a:r>
            <a:endParaRPr lang="en-US" sz="2600" dirty="0">
              <a:effectLst/>
              <a:latin typeface="Calibri" panose="020F0502020204030204" pitchFamily="34" charset="0"/>
              <a:ea typeface="MS Mincho" panose="02020609040205080304" pitchFamily="49" charset="-128"/>
              <a:cs typeface="Arial" panose="020B0604020202020204" pitchFamily="34" charset="0"/>
            </a:endParaRPr>
          </a:p>
          <a:p>
            <a:pPr marL="457200" marR="0">
              <a:lnSpc>
                <a:spcPct val="107000"/>
              </a:lnSpc>
              <a:spcBef>
                <a:spcPts val="0"/>
              </a:spcBef>
              <a:spcAft>
                <a:spcPts val="800"/>
              </a:spcAft>
            </a:pPr>
            <a:r>
              <a:rPr lang="af-ZA" sz="2600" dirty="0">
                <a:effectLst/>
                <a:latin typeface="Arial" panose="020B0604020202020204" pitchFamily="34" charset="0"/>
                <a:ea typeface="MS Mincho" panose="02020609040205080304" pitchFamily="49" charset="-128"/>
                <a:cs typeface="Arial" panose="020B0604020202020204" pitchFamily="34" charset="0"/>
              </a:rPr>
              <a:t>“In die gelowiges bestaan die gesinne voort ... Die gemeenskap word gered in die kerk, nie individue nie.” (WJ Snyman, </a:t>
            </a:r>
            <a:r>
              <a:rPr lang="af-ZA" sz="2600" i="1" dirty="0">
                <a:effectLst/>
                <a:latin typeface="Arial" panose="020B0604020202020204" pitchFamily="34" charset="0"/>
                <a:ea typeface="MS Mincho" panose="02020609040205080304" pitchFamily="49" charset="-128"/>
                <a:cs typeface="Arial" panose="020B0604020202020204" pitchFamily="34" charset="0"/>
              </a:rPr>
              <a:t>ŉ Lig vir die Volke</a:t>
            </a:r>
            <a:r>
              <a:rPr lang="af-ZA" sz="2600" dirty="0">
                <a:effectLst/>
                <a:latin typeface="Arial" panose="020B0604020202020204" pitchFamily="34" charset="0"/>
                <a:ea typeface="MS Mincho" panose="02020609040205080304" pitchFamily="49" charset="-128"/>
                <a:cs typeface="Arial" panose="020B0604020202020204" pitchFamily="34" charset="0"/>
              </a:rPr>
              <a:t>. Potchefstroom: Pro Rege-Pers. 1969: 11-34).   </a:t>
            </a:r>
            <a:endParaRPr lang="en-US" sz="26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800"/>
              </a:spcAft>
            </a:pPr>
            <a:r>
              <a:rPr lang="af-ZA" sz="2600" dirty="0">
                <a:effectLst/>
                <a:latin typeface="Arial" panose="020B0604020202020204" pitchFamily="34" charset="0"/>
                <a:ea typeface="MS Mincho" panose="02020609040205080304" pitchFamily="49" charset="-128"/>
                <a:cs typeface="Arial" panose="020B0604020202020204" pitchFamily="34" charset="0"/>
              </a:rPr>
              <a:t>Soos soveel teoloë dit gestel het: die verbond(s</a:t>
            </a:r>
            <a:r>
              <a:rPr lang="af-ZA" sz="2600" i="1" dirty="0">
                <a:effectLst/>
                <a:latin typeface="Arial" panose="020B0604020202020204" pitchFamily="34" charset="0"/>
                <a:ea typeface="MS Mincho" panose="02020609040205080304" pitchFamily="49" charset="-128"/>
                <a:cs typeface="Arial" panose="020B0604020202020204" pitchFamily="34" charset="0"/>
              </a:rPr>
              <a:t>bediening</a:t>
            </a:r>
            <a:r>
              <a:rPr lang="af-ZA" sz="2600" dirty="0">
                <a:effectLst/>
                <a:latin typeface="Arial" panose="020B0604020202020204" pitchFamily="34" charset="0"/>
                <a:ea typeface="MS Mincho" panose="02020609040205080304" pitchFamily="49" charset="-128"/>
                <a:cs typeface="Arial" panose="020B0604020202020204" pitchFamily="34" charset="0"/>
              </a:rPr>
              <a:t>) is die bedding waarin of waardeur die uitverkiesende genade realiseer, die uitverkiesing se onderskeiding word gerealiseer in die verbondsbediening. </a:t>
            </a:r>
            <a:endParaRPr lang="en-US" sz="2600" dirty="0">
              <a:effectLst/>
              <a:latin typeface="Calibri" panose="020F0502020204030204" pitchFamily="34" charset="0"/>
              <a:ea typeface="MS Mincho" panose="02020609040205080304" pitchFamily="49" charset="-128"/>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46FC3828-9EDA-290A-DB3E-CBA70AEF1EA3}"/>
              </a:ext>
            </a:extLst>
          </p:cNvPr>
          <p:cNvSpPr>
            <a:spLocks noGrp="1"/>
          </p:cNvSpPr>
          <p:nvPr>
            <p:ph type="sldNum" sz="quarter" idx="12"/>
          </p:nvPr>
        </p:nvSpPr>
        <p:spPr/>
        <p:txBody>
          <a:bodyPr/>
          <a:lstStyle/>
          <a:p>
            <a:fld id="{6D22F896-40B5-4ADD-8801-0D06FADFA095}" type="slidenum">
              <a:rPr lang="en-US" smtClean="0"/>
              <a:t>18</a:t>
            </a:fld>
            <a:endParaRPr lang="en-US" dirty="0"/>
          </a:p>
        </p:txBody>
      </p:sp>
    </p:spTree>
    <p:extLst>
      <p:ext uri="{BB962C8B-B14F-4D97-AF65-F5344CB8AC3E}">
        <p14:creationId xmlns:p14="http://schemas.microsoft.com/office/powerpoint/2010/main" val="3379036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B58BD-766B-032A-4FCC-88AF7EEAC0DD}"/>
              </a:ext>
            </a:extLst>
          </p:cNvPr>
          <p:cNvSpPr>
            <a:spLocks noGrp="1"/>
          </p:cNvSpPr>
          <p:nvPr>
            <p:ph type="title"/>
          </p:nvPr>
        </p:nvSpPr>
        <p:spPr/>
        <p:txBody>
          <a:bodyPr>
            <a:normAutofit fontScale="90000"/>
          </a:bodyPr>
          <a:lstStyle/>
          <a:p>
            <a:pPr algn="ctr"/>
            <a:r>
              <a:rPr lang="af-ZA" sz="3600" i="1" dirty="0">
                <a:effectLst/>
                <a:latin typeface="Arial" panose="020B0604020202020204" pitchFamily="34" charset="0"/>
                <a:ea typeface="MS Mincho" panose="02020609040205080304" pitchFamily="49" charset="-128"/>
                <a:cs typeface="Arial" panose="020B0604020202020204" pitchFamily="34" charset="0"/>
              </a:rPr>
              <a:t>3. Wat leer </a:t>
            </a:r>
            <a:r>
              <a:rPr lang="af-ZA" sz="3600" b="1" i="1" dirty="0">
                <a:effectLst/>
                <a:latin typeface="Arial" panose="020B0604020202020204" pitchFamily="34" charset="0"/>
                <a:ea typeface="MS Mincho" panose="02020609040205080304" pitchFamily="49" charset="-128"/>
                <a:cs typeface="Arial" panose="020B0604020202020204" pitchFamily="34" charset="0"/>
              </a:rPr>
              <a:t>die FBK </a:t>
            </a:r>
            <a:r>
              <a:rPr lang="af-ZA" sz="3600" i="1" dirty="0">
                <a:effectLst/>
                <a:latin typeface="Arial" panose="020B0604020202020204" pitchFamily="34" charset="0"/>
                <a:ea typeface="MS Mincho" panose="02020609040205080304" pitchFamily="49" charset="-128"/>
                <a:cs typeface="Arial" panose="020B0604020202020204" pitchFamily="34" charset="0"/>
              </a:rPr>
              <a:t>oor die genadeverbond met 'ons en ons kinders'?</a:t>
            </a:r>
            <a:br>
              <a:rPr lang="en-US" sz="3600" dirty="0">
                <a:effectLst/>
                <a:latin typeface="Calibri" panose="020F0502020204030204" pitchFamily="34" charset="0"/>
                <a:ea typeface="MS Mincho" panose="02020609040205080304" pitchFamily="49" charset="-128"/>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FF8DF909-EAD4-32B9-DC13-315DD7A4B7F3}"/>
              </a:ext>
            </a:extLst>
          </p:cNvPr>
          <p:cNvSpPr>
            <a:spLocks noGrp="1"/>
          </p:cNvSpPr>
          <p:nvPr>
            <p:ph idx="1"/>
          </p:nvPr>
        </p:nvSpPr>
        <p:spPr>
          <a:xfrm>
            <a:off x="1141412" y="1636776"/>
            <a:ext cx="9905999" cy="4846319"/>
          </a:xfrm>
        </p:spPr>
        <p:txBody>
          <a:bodyPr>
            <a:normAutofit fontScale="92500"/>
          </a:bodyPr>
          <a:lstStyle/>
          <a:p>
            <a:pPr marL="0" marR="0">
              <a:lnSpc>
                <a:spcPct val="107000"/>
              </a:lnSpc>
              <a:spcBef>
                <a:spcPts val="0"/>
              </a:spcBef>
              <a:spcAft>
                <a:spcPts val="800"/>
              </a:spcAft>
            </a:pPr>
            <a:r>
              <a:rPr lang="af-ZA" sz="2000" dirty="0">
                <a:effectLst/>
                <a:latin typeface="Arial" panose="020B0604020202020204" pitchFamily="34" charset="0"/>
                <a:ea typeface="MS Mincho" panose="02020609040205080304" pitchFamily="49" charset="-128"/>
                <a:cs typeface="Arial" panose="020B0604020202020204" pitchFamily="34" charset="0"/>
              </a:rPr>
              <a:t>Dit leer dieselfde as wat in deel 2 en 3 verstaan is, dat God se genadeverbond met 'ons en ons kinders' moet organies-verbondsmatig (kollektief), en nie individualisties-atomisties verstaan word nie. </a:t>
            </a:r>
          </a:p>
          <a:p>
            <a:pPr marL="0" marR="0">
              <a:lnSpc>
                <a:spcPct val="107000"/>
              </a:lnSpc>
              <a:spcBef>
                <a:spcPts val="0"/>
              </a:spcBef>
              <a:spcAft>
                <a:spcPts val="800"/>
              </a:spcAft>
            </a:pPr>
            <a:r>
              <a:rPr lang="af-ZA" sz="2000" b="1" dirty="0">
                <a:effectLst/>
                <a:latin typeface="Arial" panose="020B0604020202020204" pitchFamily="34" charset="0"/>
                <a:ea typeface="MS Mincho" panose="02020609040205080304" pitchFamily="49" charset="-128"/>
                <a:cs typeface="Arial" panose="020B0604020202020204" pitchFamily="34" charset="0"/>
              </a:rPr>
              <a:t>Bavinck</a:t>
            </a:r>
            <a:r>
              <a:rPr lang="af-ZA" sz="2000" dirty="0">
                <a:effectLst/>
                <a:latin typeface="Arial" panose="020B0604020202020204" pitchFamily="34" charset="0"/>
                <a:ea typeface="MS Mincho" panose="02020609040205080304" pitchFamily="49" charset="-128"/>
                <a:cs typeface="Arial" panose="020B0604020202020204" pitchFamily="34" charset="0"/>
              </a:rPr>
              <a:t> se standpunt, glo ek is die klassieke bybels-gereformeerde standpunt deur die eeue, wat ek meen ons as gereformeerdes vandag nog moet handhaaf, hoe die terme, frases, ens. van die FBK (</a:t>
            </a:r>
            <a:r>
              <a:rPr lang="nl-NL" sz="2000" dirty="0">
                <a:effectLst/>
                <a:latin typeface="Arial" panose="020B0604020202020204" pitchFamily="34" charset="0"/>
                <a:ea typeface="MS Mincho" panose="02020609040205080304" pitchFamily="49" charset="-128"/>
                <a:cs typeface="Arial" panose="020B0604020202020204" pitchFamily="34" charset="0"/>
              </a:rPr>
              <a:t>'ons/hulle’; 'ons en ons kinders’; 'dat hulle in Christus geheilig is en daarom as lidmate van sy gemeente gedoop te wees' (eerste doopvraag); 'hierdie kind van U' (laaste gebed), ens., </a:t>
            </a:r>
            <a:r>
              <a:rPr lang="af-ZA" sz="2000" dirty="0">
                <a:effectLst/>
                <a:latin typeface="Arial" panose="020B0604020202020204" pitchFamily="34" charset="0"/>
                <a:ea typeface="MS Mincho" panose="02020609040205080304" pitchFamily="49" charset="-128"/>
                <a:cs typeface="Arial" panose="020B0604020202020204" pitchFamily="34" charset="0"/>
              </a:rPr>
              <a:t>verstaan moet word, soos saamgevat deur Van Genderen (1992:18): </a:t>
            </a:r>
            <a:br>
              <a:rPr lang="af-ZA" sz="2000" dirty="0">
                <a:effectLst/>
                <a:latin typeface="Arial" panose="020B0604020202020204" pitchFamily="34" charset="0"/>
                <a:ea typeface="MS Mincho" panose="02020609040205080304" pitchFamily="49" charset="-128"/>
                <a:cs typeface="Arial" panose="020B0604020202020204" pitchFamily="34" charset="0"/>
              </a:rPr>
            </a:br>
            <a:br>
              <a:rPr lang="af-ZA" sz="2000" dirty="0">
                <a:effectLst/>
                <a:latin typeface="Arial" panose="020B0604020202020204" pitchFamily="34" charset="0"/>
                <a:ea typeface="MS Mincho" panose="02020609040205080304" pitchFamily="49" charset="-128"/>
                <a:cs typeface="Arial" panose="020B0604020202020204" pitchFamily="34" charset="0"/>
              </a:rPr>
            </a:br>
            <a:r>
              <a:rPr lang="af-ZA" sz="2000" dirty="0">
                <a:effectLst/>
                <a:latin typeface="Arial" panose="020B0604020202020204" pitchFamily="34" charset="0"/>
                <a:ea typeface="MS Mincho" panose="02020609040205080304" pitchFamily="49" charset="-128"/>
                <a:cs typeface="Arial" panose="020B0604020202020204" pitchFamily="34" charset="0"/>
              </a:rPr>
              <a:t>"Sommige het die uitdrukking vanuit die klassieke doopformulier verstaan: "geheilig in Christus" in 'n objektiewe, verbondsmatige sin (</a:t>
            </a:r>
            <a:r>
              <a:rPr lang="af-ZA" sz="2000" i="1" dirty="0">
                <a:effectLst/>
                <a:latin typeface="Arial" panose="020B0604020202020204" pitchFamily="34" charset="0"/>
                <a:ea typeface="MS Mincho" panose="02020609040205080304" pitchFamily="49" charset="-128"/>
                <a:cs typeface="Arial" panose="020B0604020202020204" pitchFamily="34" charset="0"/>
              </a:rPr>
              <a:t>vir elke gedoopte kop-vir-kop </a:t>
            </a:r>
            <a:r>
              <a:rPr lang="af-ZA" sz="2000" dirty="0">
                <a:effectLst/>
                <a:latin typeface="Arial" panose="020B0604020202020204" pitchFamily="34" charset="0"/>
                <a:ea typeface="MS Mincho" panose="02020609040205080304" pitchFamily="49" charset="-128"/>
                <a:cs typeface="Arial" panose="020B0604020202020204" pitchFamily="34" charset="0"/>
              </a:rPr>
              <a:t>–slc). Hy is self (</a:t>
            </a:r>
            <a:r>
              <a:rPr lang="af-ZA" sz="2000" i="1" dirty="0">
                <a:effectLst/>
                <a:latin typeface="Arial" panose="020B0604020202020204" pitchFamily="34" charset="0"/>
                <a:ea typeface="MS Mincho" panose="02020609040205080304" pitchFamily="49" charset="-128"/>
                <a:cs typeface="Arial" panose="020B0604020202020204" pitchFamily="34" charset="0"/>
              </a:rPr>
              <a:t>Bavinck</a:t>
            </a:r>
            <a:r>
              <a:rPr lang="af-ZA" sz="2000" dirty="0">
                <a:effectLst/>
                <a:latin typeface="Arial" panose="020B0604020202020204" pitchFamily="34" charset="0"/>
                <a:ea typeface="MS Mincho" panose="02020609040205080304" pitchFamily="49" charset="-128"/>
                <a:cs typeface="Arial" panose="020B0604020202020204" pitchFamily="34" charset="0"/>
              </a:rPr>
              <a:t> - slc) 'n voorstander van die subjektiewe (</a:t>
            </a:r>
            <a:r>
              <a:rPr lang="af-ZA" sz="2000" i="1" dirty="0">
                <a:effectLst/>
                <a:latin typeface="Arial" panose="020B0604020202020204" pitchFamily="34" charset="0"/>
                <a:ea typeface="MS Mincho" panose="02020609040205080304" pitchFamily="49" charset="-128"/>
                <a:cs typeface="Arial" panose="020B0604020202020204" pitchFamily="34" charset="0"/>
              </a:rPr>
              <a:t>verbondsmatige</a:t>
            </a:r>
            <a:r>
              <a:rPr lang="af-ZA" sz="2000" dirty="0">
                <a:effectLst/>
                <a:latin typeface="Arial" panose="020B0604020202020204" pitchFamily="34" charset="0"/>
                <a:ea typeface="MS Mincho" panose="02020609040205080304" pitchFamily="49" charset="-128"/>
                <a:cs typeface="Arial" panose="020B0604020202020204" pitchFamily="34" charset="0"/>
              </a:rPr>
              <a:t>-slc) siening, maar dan gesamentlik (</a:t>
            </a:r>
            <a:r>
              <a:rPr lang="af-ZA" sz="2000" i="1" dirty="0">
                <a:effectLst/>
                <a:latin typeface="Arial" panose="020B0604020202020204" pitchFamily="34" charset="0"/>
                <a:ea typeface="MS Mincho" panose="02020609040205080304" pitchFamily="49" charset="-128"/>
                <a:cs typeface="Arial" panose="020B0604020202020204" pitchFamily="34" charset="0"/>
              </a:rPr>
              <a:t>organies-kollektief</a:t>
            </a:r>
            <a:r>
              <a:rPr lang="af-ZA" sz="2000" dirty="0">
                <a:effectLst/>
                <a:latin typeface="Arial" panose="020B0604020202020204" pitchFamily="34" charset="0"/>
                <a:ea typeface="MS Mincho" panose="02020609040205080304" pitchFamily="49" charset="-128"/>
                <a:cs typeface="Arial" panose="020B0604020202020204" pitchFamily="34" charset="0"/>
              </a:rPr>
              <a:t> – slc) geneem. Dit geld nie vir elke kind hoof-vir-hoof nie, maar van 'ons kinders’ (kollektief-organies – slc), dat hulle in Christus geheilig is.”</a:t>
            </a:r>
            <a:endParaRPr lang="en-US" sz="2000" dirty="0"/>
          </a:p>
        </p:txBody>
      </p:sp>
      <p:sp>
        <p:nvSpPr>
          <p:cNvPr id="4" name="Slide Number Placeholder 3">
            <a:extLst>
              <a:ext uri="{FF2B5EF4-FFF2-40B4-BE49-F238E27FC236}">
                <a16:creationId xmlns:a16="http://schemas.microsoft.com/office/drawing/2014/main" id="{D083ABE9-C0BC-CB7A-4183-D21E61713882}"/>
              </a:ext>
            </a:extLst>
          </p:cNvPr>
          <p:cNvSpPr>
            <a:spLocks noGrp="1"/>
          </p:cNvSpPr>
          <p:nvPr>
            <p:ph type="sldNum" sz="quarter" idx="12"/>
          </p:nvPr>
        </p:nvSpPr>
        <p:spPr/>
        <p:txBody>
          <a:bodyPr/>
          <a:lstStyle/>
          <a:p>
            <a:fld id="{6D22F896-40B5-4ADD-8801-0D06FADFA095}" type="slidenum">
              <a:rPr lang="en-US" smtClean="0"/>
              <a:t>19</a:t>
            </a:fld>
            <a:endParaRPr lang="en-US" dirty="0"/>
          </a:p>
        </p:txBody>
      </p:sp>
    </p:spTree>
    <p:extLst>
      <p:ext uri="{BB962C8B-B14F-4D97-AF65-F5344CB8AC3E}">
        <p14:creationId xmlns:p14="http://schemas.microsoft.com/office/powerpoint/2010/main" val="1023479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164BC-2611-A63A-2CAF-84FF87B65F9F}"/>
              </a:ext>
            </a:extLst>
          </p:cNvPr>
          <p:cNvSpPr>
            <a:spLocks noGrp="1"/>
          </p:cNvSpPr>
          <p:nvPr>
            <p:ph type="title"/>
          </p:nvPr>
        </p:nvSpPr>
        <p:spPr/>
        <p:txBody>
          <a:bodyPr>
            <a:normAutofit/>
          </a:bodyPr>
          <a:lstStyle/>
          <a:p>
            <a:pPr algn="ctr"/>
            <a:r>
              <a:rPr lang="af-ZA" sz="2800" b="1" dirty="0">
                <a:effectLst/>
                <a:latin typeface="Arial" panose="020B0604020202020204" pitchFamily="34" charset="0"/>
                <a:ea typeface="MS Mincho" panose="02020609040205080304" pitchFamily="49" charset="-128"/>
                <a:cs typeface="Arial" panose="020B0604020202020204" pitchFamily="34" charset="0"/>
              </a:rPr>
              <a:t>3. Wat leer die FBK oor die genadeverbond met 'ons en ons kinders'?</a:t>
            </a:r>
            <a:endParaRPr lang="en-US" sz="2800" b="1" dirty="0"/>
          </a:p>
        </p:txBody>
      </p:sp>
      <p:sp>
        <p:nvSpPr>
          <p:cNvPr id="3" name="Content Placeholder 2">
            <a:extLst>
              <a:ext uri="{FF2B5EF4-FFF2-40B4-BE49-F238E27FC236}">
                <a16:creationId xmlns:a16="http://schemas.microsoft.com/office/drawing/2014/main" id="{C92F05FD-12DA-AE78-5739-875B70AF6B86}"/>
              </a:ext>
            </a:extLst>
          </p:cNvPr>
          <p:cNvSpPr>
            <a:spLocks noGrp="1"/>
          </p:cNvSpPr>
          <p:nvPr>
            <p:ph idx="1"/>
          </p:nvPr>
        </p:nvSpPr>
        <p:spPr>
          <a:xfrm>
            <a:off x="1141412" y="1847088"/>
            <a:ext cx="9905999" cy="4681727"/>
          </a:xfrm>
        </p:spPr>
        <p:txBody>
          <a:bodyPr>
            <a:normAutofit lnSpcReduction="10000"/>
          </a:bodyPr>
          <a:lstStyle/>
          <a:p>
            <a:r>
              <a:rPr lang="en-US" sz="2800" b="1" dirty="0"/>
              <a:t>TWEE STANDPUNTE DEUR DIE EEUE ONDER GEREFORMEERDES</a:t>
            </a:r>
          </a:p>
          <a:p>
            <a:pPr marL="457200" marR="0">
              <a:lnSpc>
                <a:spcPct val="107000"/>
              </a:lnSpc>
              <a:spcBef>
                <a:spcPts val="0"/>
              </a:spcBef>
              <a:spcAft>
                <a:spcPts val="800"/>
              </a:spcAft>
            </a:pPr>
            <a:r>
              <a:rPr lang="af-ZA" sz="2800" dirty="0">
                <a:effectLst/>
                <a:latin typeface="Arial" panose="020B0604020202020204" pitchFamily="34" charset="0"/>
                <a:ea typeface="MS Mincho" panose="02020609040205080304" pitchFamily="49" charset="-128"/>
                <a:cs typeface="Arial" panose="020B0604020202020204" pitchFamily="34" charset="0"/>
              </a:rPr>
              <a:t>- almal wat gedoop word behoort aan die (sigbare) kerk, maar is nie werklik gewas in die bloed van Christus nie, of net op ŉ 'sekere manier' (objektief?) gewas in Jesus se bloed, in sekere sin is hul almal 'in Christus geheilig'? (sien bv. JG Woelderink, </a:t>
            </a:r>
            <a:r>
              <a:rPr lang="af-ZA" sz="2800" i="1" dirty="0">
                <a:effectLst/>
                <a:latin typeface="Arial" panose="020B0604020202020204" pitchFamily="34" charset="0"/>
                <a:ea typeface="MS Mincho" panose="02020609040205080304" pitchFamily="49" charset="-128"/>
                <a:cs typeface="Arial" panose="020B0604020202020204" pitchFamily="34" charset="0"/>
              </a:rPr>
              <a:t>Het Doopsformulier</a:t>
            </a:r>
            <a:r>
              <a:rPr lang="af-ZA" sz="2800" dirty="0">
                <a:effectLst/>
                <a:latin typeface="Arial" panose="020B0604020202020204" pitchFamily="34" charset="0"/>
                <a:ea typeface="MS Mincho" panose="02020609040205080304" pitchFamily="49" charset="-128"/>
                <a:cs typeface="Arial" panose="020B0604020202020204" pitchFamily="34" charset="0"/>
              </a:rPr>
              <a:t>, 1938) </a:t>
            </a:r>
            <a:endParaRPr lang="en-US" sz="2800" dirty="0">
              <a:effectLst/>
              <a:latin typeface="Calibri" panose="020F0502020204030204" pitchFamily="34" charset="0"/>
              <a:ea typeface="MS Mincho" panose="02020609040205080304" pitchFamily="49" charset="-128"/>
              <a:cs typeface="Arial" panose="020B0604020202020204" pitchFamily="34" charset="0"/>
            </a:endParaRPr>
          </a:p>
          <a:p>
            <a:pPr marL="457200" marR="0">
              <a:lnSpc>
                <a:spcPct val="107000"/>
              </a:lnSpc>
              <a:spcBef>
                <a:spcPts val="0"/>
              </a:spcBef>
              <a:spcAft>
                <a:spcPts val="800"/>
              </a:spcAft>
            </a:pPr>
            <a:r>
              <a:rPr lang="af-ZA" sz="2800" dirty="0">
                <a:effectLst/>
                <a:latin typeface="Arial" panose="020B0604020202020204" pitchFamily="34" charset="0"/>
                <a:ea typeface="MS Mincho" panose="02020609040205080304" pitchFamily="49" charset="-128"/>
                <a:cs typeface="Arial" panose="020B0604020202020204" pitchFamily="34" charset="0"/>
              </a:rPr>
              <a:t>- of is dit ŉ innerlike werklikheid, werklik gewas in die bloed van Christus, wat alleen vir die uitverkorenes geld, hetsy of dit ŉ volwasse gelowige of kind/baba is? (sien B. Wielenga, </a:t>
            </a:r>
            <a:r>
              <a:rPr lang="af-ZA" sz="2800" i="1" dirty="0">
                <a:effectLst/>
                <a:latin typeface="Arial" panose="020B0604020202020204" pitchFamily="34" charset="0"/>
                <a:ea typeface="MS Mincho" panose="02020609040205080304" pitchFamily="49" charset="-128"/>
                <a:cs typeface="Arial" panose="020B0604020202020204" pitchFamily="34" charset="0"/>
              </a:rPr>
              <a:t>Ons Doopsformulier</a:t>
            </a:r>
            <a:r>
              <a:rPr lang="af-ZA" sz="2800" dirty="0">
                <a:effectLst/>
                <a:latin typeface="Arial" panose="020B0604020202020204" pitchFamily="34" charset="0"/>
                <a:ea typeface="MS Mincho" panose="02020609040205080304" pitchFamily="49" charset="-128"/>
                <a:cs typeface="Arial" panose="020B0604020202020204" pitchFamily="34" charset="0"/>
              </a:rPr>
              <a:t>, 1906)</a:t>
            </a:r>
            <a:endParaRPr lang="en-US" sz="2800" dirty="0">
              <a:effectLst/>
              <a:latin typeface="Calibri" panose="020F0502020204030204" pitchFamily="34" charset="0"/>
              <a:ea typeface="MS Mincho" panose="02020609040205080304" pitchFamily="49" charset="-128"/>
              <a:cs typeface="Arial" panose="020B0604020202020204" pitchFamily="34" charset="0"/>
            </a:endParaRPr>
          </a:p>
          <a:p>
            <a:endParaRPr lang="en-US" b="1" dirty="0"/>
          </a:p>
        </p:txBody>
      </p:sp>
      <p:sp>
        <p:nvSpPr>
          <p:cNvPr id="4" name="Slide Number Placeholder 3">
            <a:extLst>
              <a:ext uri="{FF2B5EF4-FFF2-40B4-BE49-F238E27FC236}">
                <a16:creationId xmlns:a16="http://schemas.microsoft.com/office/drawing/2014/main" id="{2068BA7E-80E6-48D1-D056-23D3E9F8FC56}"/>
              </a:ext>
            </a:extLst>
          </p:cNvPr>
          <p:cNvSpPr>
            <a:spLocks noGrp="1"/>
          </p:cNvSpPr>
          <p:nvPr>
            <p:ph type="sldNum" sz="quarter" idx="12"/>
          </p:nvPr>
        </p:nvSpPr>
        <p:spPr/>
        <p:txBody>
          <a:bodyPr/>
          <a:lstStyle/>
          <a:p>
            <a:fld id="{6D22F896-40B5-4ADD-8801-0D06FADFA095}" type="slidenum">
              <a:rPr lang="en-US" smtClean="0"/>
              <a:t>20</a:t>
            </a:fld>
            <a:endParaRPr lang="en-US" dirty="0"/>
          </a:p>
        </p:txBody>
      </p:sp>
    </p:spTree>
    <p:extLst>
      <p:ext uri="{BB962C8B-B14F-4D97-AF65-F5344CB8AC3E}">
        <p14:creationId xmlns:p14="http://schemas.microsoft.com/office/powerpoint/2010/main" val="327642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604F3-0AB7-5AB8-8AE0-95F313158F97}"/>
              </a:ext>
            </a:extLst>
          </p:cNvPr>
          <p:cNvSpPr>
            <a:spLocks noGrp="1"/>
          </p:cNvSpPr>
          <p:nvPr>
            <p:ph type="title"/>
          </p:nvPr>
        </p:nvSpPr>
        <p:spPr/>
        <p:txBody>
          <a:bodyPr>
            <a:normAutofit/>
          </a:bodyPr>
          <a:lstStyle/>
          <a:p>
            <a:pPr algn="ctr"/>
            <a:r>
              <a:rPr lang="af-ZA" sz="2800" b="1" dirty="0">
                <a:effectLst/>
                <a:latin typeface="Arial" panose="020B0604020202020204" pitchFamily="34" charset="0"/>
                <a:ea typeface="MS Mincho" panose="02020609040205080304" pitchFamily="49" charset="-128"/>
                <a:cs typeface="Arial" panose="020B0604020202020204" pitchFamily="34" charset="0"/>
              </a:rPr>
              <a:t>3. Wat leer die FBK oor die genadeverbond met 'ons en ons kinders'?</a:t>
            </a:r>
            <a:endParaRPr lang="en-US" sz="2800" dirty="0"/>
          </a:p>
        </p:txBody>
      </p:sp>
      <p:sp>
        <p:nvSpPr>
          <p:cNvPr id="3" name="Content Placeholder 2">
            <a:extLst>
              <a:ext uri="{FF2B5EF4-FFF2-40B4-BE49-F238E27FC236}">
                <a16:creationId xmlns:a16="http://schemas.microsoft.com/office/drawing/2014/main" id="{9D304CED-6658-0B94-FB09-8B7656D18C52}"/>
              </a:ext>
            </a:extLst>
          </p:cNvPr>
          <p:cNvSpPr>
            <a:spLocks noGrp="1"/>
          </p:cNvSpPr>
          <p:nvPr>
            <p:ph idx="1"/>
          </p:nvPr>
        </p:nvSpPr>
        <p:spPr>
          <a:xfrm>
            <a:off x="1141412" y="2249486"/>
            <a:ext cx="9905999" cy="4251897"/>
          </a:xfrm>
        </p:spPr>
        <p:txBody>
          <a:bodyPr>
            <a:normAutofit fontScale="92500" lnSpcReduction="10000"/>
          </a:bodyPr>
          <a:lstStyle/>
          <a:p>
            <a:r>
              <a:rPr lang="en-US" b="1" dirty="0">
                <a:latin typeface="Arial" panose="020B0604020202020204" pitchFamily="34" charset="0"/>
                <a:cs typeface="Arial" panose="020B0604020202020204" pitchFamily="34" charset="0"/>
              </a:rPr>
              <a:t>IS DIT 1 KOR. 1:2 OF 1 KOR. 7:14 BETEKENIS?</a:t>
            </a:r>
          </a:p>
          <a:p>
            <a:r>
              <a:rPr lang="nl-NL" sz="2600" dirty="0">
                <a:effectLst/>
                <a:latin typeface="Arial" panose="020B0604020202020204" pitchFamily="34" charset="0"/>
                <a:cs typeface="Arial" panose="020B0604020202020204" pitchFamily="34" charset="0"/>
              </a:rPr>
              <a:t>“aan die gemeente van God wat in Korinthe is, </a:t>
            </a:r>
            <a:r>
              <a:rPr lang="nl-NL" sz="2600" b="1" dirty="0">
                <a:effectLst/>
                <a:latin typeface="Arial" panose="020B0604020202020204" pitchFamily="34" charset="0"/>
                <a:cs typeface="Arial" panose="020B0604020202020204" pitchFamily="34" charset="0"/>
              </a:rPr>
              <a:t>aan die geheiligdes </a:t>
            </a:r>
            <a:r>
              <a:rPr lang="nl-NL" sz="2600" b="1" u="sng" dirty="0">
                <a:effectLst/>
                <a:latin typeface="Arial" panose="020B0604020202020204" pitchFamily="34" charset="0"/>
                <a:cs typeface="Arial" panose="020B0604020202020204" pitchFamily="34" charset="0"/>
              </a:rPr>
              <a:t>in Christus </a:t>
            </a:r>
            <a:r>
              <a:rPr lang="nl-NL" sz="2600" b="1" dirty="0">
                <a:effectLst/>
                <a:latin typeface="Arial" panose="020B0604020202020204" pitchFamily="34" charset="0"/>
                <a:cs typeface="Arial" panose="020B0604020202020204" pitchFamily="34" charset="0"/>
              </a:rPr>
              <a:t>Jesus</a:t>
            </a:r>
            <a:r>
              <a:rPr lang="nl-NL" sz="2600" dirty="0">
                <a:effectLst/>
                <a:latin typeface="Arial" panose="020B0604020202020204" pitchFamily="34" charset="0"/>
                <a:cs typeface="Arial" panose="020B0604020202020204" pitchFamily="34" charset="0"/>
              </a:rPr>
              <a:t>, die geroepe heiligdes, saam met almal wat die Naam van onse Here Jesus Christus in elke plek aanroep, hulle sowel as onse Here:” (1 Kor. 1:2) </a:t>
            </a:r>
          </a:p>
          <a:p>
            <a:r>
              <a:rPr lang="nl-NL" sz="2600" dirty="0">
                <a:effectLst/>
                <a:latin typeface="Arial" panose="020B0604020202020204" pitchFamily="34" charset="0"/>
                <a:cs typeface="Arial" panose="020B0604020202020204" pitchFamily="34" charset="0"/>
              </a:rPr>
              <a:t>“Want die ongelowige man </a:t>
            </a:r>
            <a:r>
              <a:rPr lang="nl-NL" sz="2600" b="1" dirty="0">
                <a:effectLst/>
                <a:latin typeface="Arial" panose="020B0604020202020204" pitchFamily="34" charset="0"/>
                <a:cs typeface="Arial" panose="020B0604020202020204" pitchFamily="34" charset="0"/>
              </a:rPr>
              <a:t>is geheilig </a:t>
            </a:r>
            <a:r>
              <a:rPr lang="nl-NL" sz="2600" b="1" u="sng" dirty="0">
                <a:effectLst/>
                <a:latin typeface="Arial" panose="020B0604020202020204" pitchFamily="34" charset="0"/>
                <a:cs typeface="Arial" panose="020B0604020202020204" pitchFamily="34" charset="0"/>
              </a:rPr>
              <a:t>deur die vrou</a:t>
            </a:r>
            <a:r>
              <a:rPr lang="nl-NL" sz="2600" dirty="0">
                <a:effectLst/>
                <a:latin typeface="Arial" panose="020B0604020202020204" pitchFamily="34" charset="0"/>
                <a:cs typeface="Arial" panose="020B0604020202020204" pitchFamily="34" charset="0"/>
              </a:rPr>
              <a:t>, en die ongelowige vrou is geheilig deur die man; want anders sou julle kinders onrein wees, maar nou is hulle heilig.” (1 Co 7:14) </a:t>
            </a:r>
          </a:p>
          <a:p>
            <a:r>
              <a:rPr lang="en-US" b="1" dirty="0">
                <a:latin typeface="Arial" panose="020B0604020202020204" pitchFamily="34" charset="0"/>
                <a:cs typeface="Arial" panose="020B0604020202020204" pitchFamily="34" charset="0"/>
              </a:rPr>
              <a:t>ONDERSKEI </a:t>
            </a:r>
            <a:r>
              <a:rPr lang="en-US" b="1" dirty="0" err="1">
                <a:latin typeface="Arial" panose="020B0604020202020204" pitchFamily="34" charset="0"/>
                <a:cs typeface="Arial" panose="020B0604020202020204" pitchFamily="34" charset="0"/>
              </a:rPr>
              <a:t>oor</a:t>
            </a:r>
            <a:r>
              <a:rPr lang="en-US" b="1" dirty="0">
                <a:latin typeface="Arial" panose="020B0604020202020204" pitchFamily="34" charset="0"/>
                <a:cs typeface="Arial" panose="020B0604020202020204" pitchFamily="34" charset="0"/>
              </a:rPr>
              <a:t> hoe die </a:t>
            </a:r>
            <a:r>
              <a:rPr lang="en-US" b="1" dirty="0" err="1">
                <a:latin typeface="Arial" panose="020B0604020202020204" pitchFamily="34" charset="0"/>
                <a:cs typeface="Arial" panose="020B0604020202020204" pitchFamily="34" charset="0"/>
              </a:rPr>
              <a:t>woord</a:t>
            </a:r>
            <a:r>
              <a:rPr lang="en-US" b="1" dirty="0">
                <a:latin typeface="Arial" panose="020B0604020202020204" pitchFamily="34" charset="0"/>
                <a:cs typeface="Arial" panose="020B0604020202020204" pitchFamily="34" charset="0"/>
              </a:rPr>
              <a:t> ‘Heilig’ in die </a:t>
            </a:r>
            <a:r>
              <a:rPr lang="en-US" b="1" dirty="0" err="1">
                <a:latin typeface="Arial" panose="020B0604020202020204" pitchFamily="34" charset="0"/>
                <a:cs typeface="Arial" panose="020B0604020202020204" pitchFamily="34" charset="0"/>
              </a:rPr>
              <a:t>Skrif</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gebruik</a:t>
            </a:r>
            <a:r>
              <a:rPr lang="en-US" b="1" dirty="0">
                <a:latin typeface="Arial" panose="020B0604020202020204" pitchFamily="34" charset="0"/>
                <a:cs typeface="Arial" panose="020B0604020202020204" pitchFamily="34" charset="0"/>
              </a:rPr>
              <a:t> word</a:t>
            </a:r>
          </a:p>
          <a:p>
            <a:endParaRPr lang="en-US"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6A81AC8-66AF-1221-0C91-C47458434FD1}"/>
              </a:ext>
            </a:extLst>
          </p:cNvPr>
          <p:cNvSpPr>
            <a:spLocks noGrp="1"/>
          </p:cNvSpPr>
          <p:nvPr>
            <p:ph type="sldNum" sz="quarter" idx="12"/>
          </p:nvPr>
        </p:nvSpPr>
        <p:spPr/>
        <p:txBody>
          <a:bodyPr/>
          <a:lstStyle/>
          <a:p>
            <a:fld id="{6D22F896-40B5-4ADD-8801-0D06FADFA095}" type="slidenum">
              <a:rPr lang="en-US" smtClean="0"/>
              <a:t>21</a:t>
            </a:fld>
            <a:endParaRPr lang="en-US" dirty="0"/>
          </a:p>
        </p:txBody>
      </p:sp>
    </p:spTree>
    <p:extLst>
      <p:ext uri="{BB962C8B-B14F-4D97-AF65-F5344CB8AC3E}">
        <p14:creationId xmlns:p14="http://schemas.microsoft.com/office/powerpoint/2010/main" val="1140662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0EBBF-8271-3E45-56B7-304F7132179D}"/>
              </a:ext>
            </a:extLst>
          </p:cNvPr>
          <p:cNvSpPr>
            <a:spLocks noGrp="1"/>
          </p:cNvSpPr>
          <p:nvPr>
            <p:ph type="title"/>
          </p:nvPr>
        </p:nvSpPr>
        <p:spPr/>
        <p:txBody>
          <a:bodyPr>
            <a:normAutofit/>
          </a:bodyPr>
          <a:lstStyle/>
          <a:p>
            <a:pPr algn="ctr"/>
            <a:r>
              <a:rPr lang="af-ZA" sz="2800" b="1" dirty="0">
                <a:effectLst/>
                <a:latin typeface="Arial" panose="020B0604020202020204" pitchFamily="34" charset="0"/>
                <a:ea typeface="MS Mincho" panose="02020609040205080304" pitchFamily="49" charset="-128"/>
                <a:cs typeface="Arial" panose="020B0604020202020204" pitchFamily="34" charset="0"/>
              </a:rPr>
              <a:t>3. Wat leer die FBK oor die genadeverbond met 'ons en ons kinders'?</a:t>
            </a:r>
            <a:endParaRPr lang="en-US" sz="2800" dirty="0"/>
          </a:p>
        </p:txBody>
      </p:sp>
      <p:sp>
        <p:nvSpPr>
          <p:cNvPr id="3" name="Content Placeholder 2">
            <a:extLst>
              <a:ext uri="{FF2B5EF4-FFF2-40B4-BE49-F238E27FC236}">
                <a16:creationId xmlns:a16="http://schemas.microsoft.com/office/drawing/2014/main" id="{C00031AC-34F2-D3C7-5646-482366289420}"/>
              </a:ext>
            </a:extLst>
          </p:cNvPr>
          <p:cNvSpPr>
            <a:spLocks noGrp="1"/>
          </p:cNvSpPr>
          <p:nvPr>
            <p:ph idx="1"/>
          </p:nvPr>
        </p:nvSpPr>
        <p:spPr>
          <a:xfrm>
            <a:off x="1141412" y="2249486"/>
            <a:ext cx="9905999" cy="4288473"/>
          </a:xfrm>
        </p:spPr>
        <p:txBody>
          <a:bodyPr>
            <a:normAutofit fontScale="92500" lnSpcReduction="20000"/>
          </a:bodyPr>
          <a:lstStyle/>
          <a:p>
            <a:r>
              <a:rPr lang="nl-NL" sz="1800" dirty="0">
                <a:latin typeface="Arial" panose="020B0604020202020204" pitchFamily="34" charset="0"/>
                <a:cs typeface="Arial" panose="020B0604020202020204" pitchFamily="34" charset="0"/>
              </a:rPr>
              <a:t>"Bavinck in sy artikel (oor die FBK - slc), "Die eerste doopvraag," die volgende:</a:t>
            </a:r>
          </a:p>
          <a:p>
            <a:r>
              <a:rPr lang="nl-NL" sz="1800" dirty="0">
                <a:latin typeface="Arial" panose="020B0604020202020204" pitchFamily="34" charset="0"/>
                <a:cs typeface="Arial" panose="020B0604020202020204" pitchFamily="34" charset="0"/>
              </a:rPr>
              <a:t>"Dit is onaantoonbaar dat die uitdrukking geheilig in Christus bedoel is om 'n aanhaling van of 'n beroep op 1 Korintiërs 7:14 te wees. Daar is steeds 'n groot onderskeid tussen Paulus se woorde dat die ongelowige huweliksmaat en kinders geheilig en heilig word deur die gelowige vrou, en die woorde wat die (FBK) gebruik, dat die kinders in Christus geheilig word. Inderdaad, selfs al het die samesteller van die vorm, met die uitdrukking, geheilig in Christus, gedink aan 1 Korintiërs 7:14, sou dit volg dat hy het hierdie teks verkeerd verstaan. Daarom laat hierdie uitdrukking 'n mens eerder dink aan tekste soos Johannes 17:17: “Heilig hulle deur u waarheid: u woord is waarheid.” 1 Korintiërs 6:11: “Maar julle is gewas, maar julle is geheilig…”; Efesiërs 5:26: “Sodat Hy dit kan heilig en reinig met die waterbad deur die woord.”</a:t>
            </a:r>
          </a:p>
          <a:p>
            <a:r>
              <a:rPr lang="nl-NL" sz="1800" dirty="0">
                <a:latin typeface="Arial" panose="020B0604020202020204" pitchFamily="34" charset="0"/>
                <a:cs typeface="Arial" panose="020B0604020202020204" pitchFamily="34" charset="0"/>
              </a:rPr>
              <a:t>Veral die laaste twee aangehaalde tekste, wat duidelik op die doop sinspeel, gee rede om te glo dat die samestellers van die vorm </a:t>
            </a:r>
            <a:r>
              <a:rPr lang="nl-NL" sz="1800" b="1" i="1" dirty="0">
                <a:latin typeface="Arial" panose="020B0604020202020204" pitchFamily="34" charset="0"/>
                <a:cs typeface="Arial" panose="020B0604020202020204" pitchFamily="34" charset="0"/>
              </a:rPr>
              <a:t>aan innerlike heiligheid gedink het</a:t>
            </a:r>
            <a:r>
              <a:rPr lang="nl-NL" sz="1800" dirty="0">
                <a:latin typeface="Arial" panose="020B0604020202020204" pitchFamily="34" charset="0"/>
                <a:cs typeface="Arial" panose="020B0604020202020204" pitchFamily="34" charset="0"/>
              </a:rPr>
              <a:t>, al was daar niks anders geskryf as bloot die woord geheilig nie. Soos die woorde ‘in Christus’ egter bygevoeg word, verwys dit baie duidelik na Paulus se frase wat hierbo aangehaal is, sodat alle twyfel uitgesluit is.” </a:t>
            </a:r>
            <a:endParaRPr lang="en-US" sz="18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529AE61-1EC6-4DF8-CF97-351DC7610D7A}"/>
              </a:ext>
            </a:extLst>
          </p:cNvPr>
          <p:cNvSpPr>
            <a:spLocks noGrp="1"/>
          </p:cNvSpPr>
          <p:nvPr>
            <p:ph type="sldNum" sz="quarter" idx="12"/>
          </p:nvPr>
        </p:nvSpPr>
        <p:spPr/>
        <p:txBody>
          <a:bodyPr/>
          <a:lstStyle/>
          <a:p>
            <a:fld id="{6D22F896-40B5-4ADD-8801-0D06FADFA095}" type="slidenum">
              <a:rPr lang="en-US" smtClean="0"/>
              <a:t>22</a:t>
            </a:fld>
            <a:endParaRPr lang="en-US" dirty="0"/>
          </a:p>
        </p:txBody>
      </p:sp>
    </p:spTree>
    <p:extLst>
      <p:ext uri="{BB962C8B-B14F-4D97-AF65-F5344CB8AC3E}">
        <p14:creationId xmlns:p14="http://schemas.microsoft.com/office/powerpoint/2010/main" val="5457624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3B87B-A51F-1A99-2287-4CD16D576460}"/>
              </a:ext>
            </a:extLst>
          </p:cNvPr>
          <p:cNvSpPr>
            <a:spLocks noGrp="1"/>
          </p:cNvSpPr>
          <p:nvPr>
            <p:ph type="title"/>
          </p:nvPr>
        </p:nvSpPr>
        <p:spPr/>
        <p:txBody>
          <a:bodyPr>
            <a:normAutofit/>
          </a:bodyPr>
          <a:lstStyle/>
          <a:p>
            <a:pPr algn="ctr"/>
            <a:r>
              <a:rPr lang="af-ZA" sz="2800" b="1" dirty="0">
                <a:effectLst/>
                <a:latin typeface="Arial" panose="020B0604020202020204" pitchFamily="34" charset="0"/>
                <a:ea typeface="MS Mincho" panose="02020609040205080304" pitchFamily="49" charset="-128"/>
                <a:cs typeface="Arial" panose="020B0604020202020204" pitchFamily="34" charset="0"/>
              </a:rPr>
              <a:t>3. Wat leer die FBK oor die genadeverbond met 'ons en ons kinders'?</a:t>
            </a:r>
            <a:endParaRPr lang="en-US" sz="2800" dirty="0"/>
          </a:p>
        </p:txBody>
      </p:sp>
      <p:sp>
        <p:nvSpPr>
          <p:cNvPr id="3" name="Content Placeholder 2">
            <a:extLst>
              <a:ext uri="{FF2B5EF4-FFF2-40B4-BE49-F238E27FC236}">
                <a16:creationId xmlns:a16="http://schemas.microsoft.com/office/drawing/2014/main" id="{9B033327-7955-02E4-D6D9-6BEB9B8E915E}"/>
              </a:ext>
            </a:extLst>
          </p:cNvPr>
          <p:cNvSpPr>
            <a:spLocks noGrp="1"/>
          </p:cNvSpPr>
          <p:nvPr>
            <p:ph idx="1"/>
          </p:nvPr>
        </p:nvSpPr>
        <p:spPr>
          <a:xfrm>
            <a:off x="1141412" y="1938528"/>
            <a:ext cx="9905999" cy="4636007"/>
          </a:xfrm>
        </p:spPr>
        <p:txBody>
          <a:bodyPr>
            <a:normAutofit fontScale="85000" lnSpcReduction="20000"/>
          </a:bodyPr>
          <a:lstStyle/>
          <a:p>
            <a:r>
              <a:rPr lang="en-US" dirty="0">
                <a:latin typeface="Arial" panose="020B0604020202020204" pitchFamily="34" charset="0"/>
                <a:cs typeface="Arial" panose="020B0604020202020204" pitchFamily="34" charset="0"/>
              </a:rPr>
              <a:t>WAT BETEKEN ‘HIERDIE KIND VAN U’ VAN DIE GEBED BY DIE DOOP? TOTIUS SKRYF:</a:t>
            </a:r>
          </a:p>
          <a:p>
            <a:pPr marL="457200" marR="0">
              <a:lnSpc>
                <a:spcPct val="107000"/>
              </a:lnSpc>
              <a:spcBef>
                <a:spcPts val="0"/>
              </a:spcBef>
              <a:spcAft>
                <a:spcPts val="800"/>
              </a:spcAft>
            </a:pPr>
            <a:r>
              <a:rPr lang="af-ZA" sz="2400" dirty="0">
                <a:effectLst/>
                <a:latin typeface="Arial" panose="020B0604020202020204" pitchFamily="34" charset="0"/>
                <a:ea typeface="MS Mincho" panose="02020609040205080304" pitchFamily="49" charset="-128"/>
                <a:cs typeface="Arial" panose="020B0604020202020204" pitchFamily="34" charset="0"/>
              </a:rPr>
              <a:t>"Die kind waarvoor die gebed in die gemeente opgaan, is nie dieselfde as die heidenkind nie. Hy is gebore op </a:t>
            </a:r>
            <a:r>
              <a:rPr lang="af-ZA" sz="2400" u="sng" dirty="0">
                <a:effectLst/>
                <a:latin typeface="Arial" panose="020B0604020202020204" pitchFamily="34" charset="0"/>
                <a:ea typeface="MS Mincho" panose="02020609040205080304" pitchFamily="49" charset="-128"/>
                <a:cs typeface="Arial" panose="020B0604020202020204" pitchFamily="34" charset="0"/>
              </a:rPr>
              <a:t>die terrein </a:t>
            </a:r>
            <a:r>
              <a:rPr lang="af-ZA" sz="2400" dirty="0">
                <a:effectLst/>
                <a:latin typeface="Arial" panose="020B0604020202020204" pitchFamily="34" charset="0"/>
                <a:ea typeface="MS Mincho" panose="02020609040205080304" pitchFamily="49" charset="-128"/>
                <a:cs typeface="Arial" panose="020B0604020202020204" pitchFamily="34" charset="0"/>
              </a:rPr>
              <a:t>van die Woord, op </a:t>
            </a:r>
            <a:r>
              <a:rPr lang="af-ZA" sz="2400" u="sng" dirty="0">
                <a:effectLst/>
                <a:latin typeface="Arial" panose="020B0604020202020204" pitchFamily="34" charset="0"/>
                <a:ea typeface="MS Mincho" panose="02020609040205080304" pitchFamily="49" charset="-128"/>
                <a:cs typeface="Arial" panose="020B0604020202020204" pitchFamily="34" charset="0"/>
              </a:rPr>
              <a:t>die erf</a:t>
            </a:r>
            <a:r>
              <a:rPr lang="af-ZA" sz="2400" dirty="0">
                <a:effectLst/>
                <a:latin typeface="Arial" panose="020B0604020202020204" pitchFamily="34" charset="0"/>
                <a:ea typeface="MS Mincho" panose="02020609040205080304" pitchFamily="49" charset="-128"/>
                <a:cs typeface="Arial" panose="020B0604020202020204" pitchFamily="34" charset="0"/>
              </a:rPr>
              <a:t> van die verbond, en daarom het hy ŉ betreklike reg op die doop. By die bespreking van die kinderdoop het ons gewys op die klag van die Here teenoor sy volk: Julle het my kinders gevat en hulle vir die Molog geoffer. As God die kinders van Oud-Israel sy kinders genoem het, sou Nieu-Israel, wat immers hoër staan, dan nie kan sê: Wil hierdie kind van U genadiglik aansien nie?</a:t>
            </a:r>
            <a:endParaRPr lang="en-US" sz="2800" dirty="0">
              <a:effectLst/>
              <a:latin typeface="Arial" panose="020B0604020202020204" pitchFamily="34" charset="0"/>
              <a:ea typeface="MS Mincho" panose="02020609040205080304" pitchFamily="49" charset="-128"/>
              <a:cs typeface="Arial" panose="020B0604020202020204" pitchFamily="34" charset="0"/>
            </a:endParaRPr>
          </a:p>
          <a:p>
            <a:pPr marL="457200" marR="0">
              <a:lnSpc>
                <a:spcPct val="107000"/>
              </a:lnSpc>
              <a:spcBef>
                <a:spcPts val="0"/>
              </a:spcBef>
              <a:spcAft>
                <a:spcPts val="800"/>
              </a:spcAft>
            </a:pPr>
            <a:r>
              <a:rPr lang="af-ZA" sz="2400" dirty="0">
                <a:effectLst/>
                <a:latin typeface="Arial" panose="020B0604020202020204" pitchFamily="34" charset="0"/>
                <a:ea typeface="MS Mincho" panose="02020609040205080304" pitchFamily="49" charset="-128"/>
                <a:cs typeface="Arial" panose="020B0604020202020204" pitchFamily="34" charset="0"/>
              </a:rPr>
              <a:t>"Natuurlik beslis hierdie woord U nie oor die </a:t>
            </a:r>
            <a:r>
              <a:rPr lang="af-ZA" sz="2400" i="1" u="sng" dirty="0">
                <a:effectLst/>
                <a:latin typeface="Arial" panose="020B0604020202020204" pitchFamily="34" charset="0"/>
                <a:ea typeface="MS Mincho" panose="02020609040205080304" pitchFamily="49" charset="-128"/>
                <a:cs typeface="Arial" panose="020B0604020202020204" pitchFamily="34" charset="0"/>
              </a:rPr>
              <a:t>inwendige</a:t>
            </a:r>
            <a:r>
              <a:rPr lang="af-ZA" sz="2400" dirty="0">
                <a:effectLst/>
                <a:latin typeface="Arial" panose="020B0604020202020204" pitchFamily="34" charset="0"/>
                <a:ea typeface="MS Mincho" panose="02020609040205080304" pitchFamily="49" charset="-128"/>
                <a:cs typeface="Arial" panose="020B0604020202020204" pitchFamily="34" charset="0"/>
              </a:rPr>
              <a:t> staat van die bepaalde kind nie. </a:t>
            </a:r>
            <a:r>
              <a:rPr lang="af-ZA" sz="2400" b="1" i="1" dirty="0">
                <a:effectLst/>
                <a:latin typeface="Arial" panose="020B0604020202020204" pitchFamily="34" charset="0"/>
                <a:ea typeface="MS Mincho" panose="02020609040205080304" pitchFamily="49" charset="-128"/>
                <a:cs typeface="Arial" panose="020B0604020202020204" pitchFamily="34" charset="0"/>
              </a:rPr>
              <a:t>Daarmee word nie gesê dat die gemeente uitspraak lewer of hierdie spesiale kind tot die ewige lewe uitverkies is nie. </a:t>
            </a:r>
            <a:r>
              <a:rPr lang="af-ZA" sz="2400" dirty="0">
                <a:effectLst/>
                <a:latin typeface="Arial" panose="020B0604020202020204" pitchFamily="34" charset="0"/>
                <a:ea typeface="MS Mincho" panose="02020609040205080304" pitchFamily="49" charset="-128"/>
                <a:cs typeface="Arial" panose="020B0604020202020204" pitchFamily="34" charset="0"/>
              </a:rPr>
              <a:t>Wanneer dit die kinders van die gelowiges </a:t>
            </a:r>
            <a:r>
              <a:rPr lang="af-ZA" sz="2400" b="1" i="1" dirty="0">
                <a:effectLst/>
                <a:latin typeface="Arial" panose="020B0604020202020204" pitchFamily="34" charset="0"/>
                <a:ea typeface="MS Mincho" panose="02020609040205080304" pitchFamily="49" charset="-128"/>
                <a:cs typeface="Arial" panose="020B0604020202020204" pitchFamily="34" charset="0"/>
              </a:rPr>
              <a:t>in die algemeen</a:t>
            </a:r>
            <a:r>
              <a:rPr lang="af-ZA" sz="2400" dirty="0">
                <a:effectLst/>
                <a:latin typeface="Arial" panose="020B0604020202020204" pitchFamily="34" charset="0"/>
                <a:ea typeface="MS Mincho" panose="02020609040205080304" pitchFamily="49" charset="-128"/>
                <a:cs typeface="Arial" panose="020B0604020202020204" pitchFamily="34" charset="0"/>
              </a:rPr>
              <a:t> betref, dan weet en glo, ja, dank die gemeente dat God hulle tot lewende lidmate van Christus aangeneem het, maar van ŉ bepaalde kind mag en kan die gemeente nie sê: Hy is uitverkore nie. </a:t>
            </a:r>
            <a:r>
              <a:rPr lang="af-ZA" sz="2400" b="1" i="1" dirty="0">
                <a:effectLst/>
                <a:latin typeface="Arial" panose="020B0604020202020204" pitchFamily="34" charset="0"/>
                <a:ea typeface="MS Mincho" panose="02020609040205080304" pitchFamily="49" charset="-128"/>
                <a:cs typeface="Arial" panose="020B0604020202020204" pitchFamily="34" charset="0"/>
              </a:rPr>
              <a:t>Hy kan tog ook ŉ Esau wees</a:t>
            </a:r>
            <a:r>
              <a:rPr lang="af-ZA" sz="2400" dirty="0">
                <a:effectLst/>
                <a:latin typeface="Arial" panose="020B0604020202020204" pitchFamily="34" charset="0"/>
                <a:ea typeface="MS Mincho" panose="02020609040205080304" pitchFamily="49" charset="-128"/>
                <a:cs typeface="Arial" panose="020B0604020202020204" pitchFamily="34" charset="0"/>
              </a:rPr>
              <a:t>."</a:t>
            </a: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E98A280-8078-CB1B-B4C8-3450E6B0DB5E}"/>
              </a:ext>
            </a:extLst>
          </p:cNvPr>
          <p:cNvSpPr>
            <a:spLocks noGrp="1"/>
          </p:cNvSpPr>
          <p:nvPr>
            <p:ph type="sldNum" sz="quarter" idx="12"/>
          </p:nvPr>
        </p:nvSpPr>
        <p:spPr/>
        <p:txBody>
          <a:bodyPr/>
          <a:lstStyle/>
          <a:p>
            <a:fld id="{6D22F896-40B5-4ADD-8801-0D06FADFA095}" type="slidenum">
              <a:rPr lang="en-US" smtClean="0"/>
              <a:t>23</a:t>
            </a:fld>
            <a:endParaRPr lang="en-US" dirty="0"/>
          </a:p>
        </p:txBody>
      </p:sp>
    </p:spTree>
    <p:extLst>
      <p:ext uri="{BB962C8B-B14F-4D97-AF65-F5344CB8AC3E}">
        <p14:creationId xmlns:p14="http://schemas.microsoft.com/office/powerpoint/2010/main" val="2435073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DCA12-F958-EBAD-8D86-3673441E5100}"/>
              </a:ext>
            </a:extLst>
          </p:cNvPr>
          <p:cNvSpPr>
            <a:spLocks noGrp="1"/>
          </p:cNvSpPr>
          <p:nvPr>
            <p:ph type="title"/>
          </p:nvPr>
        </p:nvSpPr>
        <p:spPr/>
        <p:txBody>
          <a:bodyPr>
            <a:normAutofit/>
          </a:bodyPr>
          <a:lstStyle/>
          <a:p>
            <a:pPr algn="ctr"/>
            <a:r>
              <a:rPr lang="af-ZA" sz="2800" b="1" dirty="0">
                <a:effectLst/>
                <a:latin typeface="Arial" panose="020B0604020202020204" pitchFamily="34" charset="0"/>
                <a:ea typeface="MS Mincho" panose="02020609040205080304" pitchFamily="49" charset="-128"/>
                <a:cs typeface="Arial" panose="020B0604020202020204" pitchFamily="34" charset="0"/>
              </a:rPr>
              <a:t>3. Wat leer die FBK oor die genadeverbond met 'ons en ons kinders'?</a:t>
            </a:r>
            <a:endParaRPr lang="en-US" sz="2800" dirty="0"/>
          </a:p>
        </p:txBody>
      </p:sp>
      <p:sp>
        <p:nvSpPr>
          <p:cNvPr id="3" name="Content Placeholder 2">
            <a:extLst>
              <a:ext uri="{FF2B5EF4-FFF2-40B4-BE49-F238E27FC236}">
                <a16:creationId xmlns:a16="http://schemas.microsoft.com/office/drawing/2014/main" id="{BC3128DA-5A0C-950B-1E3F-A8A6D20D2931}"/>
              </a:ext>
            </a:extLst>
          </p:cNvPr>
          <p:cNvSpPr>
            <a:spLocks noGrp="1"/>
          </p:cNvSpPr>
          <p:nvPr>
            <p:ph idx="1"/>
          </p:nvPr>
        </p:nvSpPr>
        <p:spPr>
          <a:xfrm>
            <a:off x="1141412" y="2249486"/>
            <a:ext cx="9905999" cy="4343337"/>
          </a:xfrm>
        </p:spPr>
        <p:txBody>
          <a:bodyPr>
            <a:normAutofit fontScale="40000" lnSpcReduction="20000"/>
          </a:bodyPr>
          <a:lstStyle/>
          <a:p>
            <a:pPr marL="457200" marR="0">
              <a:lnSpc>
                <a:spcPct val="107000"/>
              </a:lnSpc>
              <a:spcBef>
                <a:spcPts val="0"/>
              </a:spcBef>
              <a:spcAft>
                <a:spcPts val="800"/>
              </a:spcAft>
            </a:pPr>
            <a:r>
              <a:rPr lang="af-ZA" sz="4500" dirty="0">
                <a:effectLst/>
                <a:latin typeface="Arial" panose="020B0604020202020204" pitchFamily="34" charset="0"/>
                <a:ea typeface="MS Mincho" panose="02020609040205080304" pitchFamily="49" charset="-128"/>
                <a:cs typeface="Arial" panose="020B0604020202020204" pitchFamily="34" charset="0"/>
              </a:rPr>
              <a:t>"Maar, met hierdie beperking vooropgestel, moet aan die ander kant vermaan word om die woord U in sy volle rykdom te laat geld. Dit is ŉ beroep op wat in die formulier voorafgegaan het in daardie heerlike pleidooi vir die kinderdoop. Dit is ŉ herinnering aan, ŉ samevatting van alles wat gesê is om die onderskeid tussen verbondskind en heidenkind in die lig te stel.</a:t>
            </a:r>
            <a:endParaRPr lang="en-US" sz="4500" dirty="0">
              <a:effectLst/>
              <a:latin typeface="Arial" panose="020B0604020202020204" pitchFamily="34" charset="0"/>
              <a:ea typeface="MS Mincho" panose="02020609040205080304" pitchFamily="49" charset="-128"/>
              <a:cs typeface="Arial" panose="020B0604020202020204" pitchFamily="34" charset="0"/>
            </a:endParaRPr>
          </a:p>
          <a:p>
            <a:pPr marL="457200" marR="0">
              <a:lnSpc>
                <a:spcPct val="107000"/>
              </a:lnSpc>
              <a:spcBef>
                <a:spcPts val="0"/>
              </a:spcBef>
              <a:spcAft>
                <a:spcPts val="800"/>
              </a:spcAft>
            </a:pPr>
            <a:r>
              <a:rPr lang="af-ZA" sz="5000" dirty="0">
                <a:effectLst/>
                <a:latin typeface="Arial" panose="020B0604020202020204" pitchFamily="34" charset="0"/>
                <a:ea typeface="MS Mincho" panose="02020609040205080304" pitchFamily="49" charset="-128"/>
                <a:cs typeface="Arial" panose="020B0604020202020204" pitchFamily="34" charset="0"/>
              </a:rPr>
              <a:t>Hierdie kind van U wil dus sê: </a:t>
            </a:r>
            <a:r>
              <a:rPr lang="af-ZA" sz="5000" b="1" dirty="0">
                <a:effectLst/>
                <a:latin typeface="Arial" panose="020B0604020202020204" pitchFamily="34" charset="0"/>
                <a:ea typeface="MS Mincho" panose="02020609040205080304" pitchFamily="49" charset="-128"/>
                <a:cs typeface="Arial" panose="020B0604020202020204" pitchFamily="34" charset="0"/>
              </a:rPr>
              <a:t>Die kind vir wie U gesê het: </a:t>
            </a:r>
            <a:r>
              <a:rPr lang="af-ZA" sz="5000" b="1" i="1" dirty="0">
                <a:effectLst/>
                <a:latin typeface="Arial" panose="020B0604020202020204" pitchFamily="34" charset="0"/>
                <a:ea typeface="MS Mincho" panose="02020609040205080304" pitchFamily="49" charset="-128"/>
                <a:cs typeface="Arial" panose="020B0604020202020204" pitchFamily="34" charset="0"/>
              </a:rPr>
              <a:t>Ek sal vir jou ŉ God wees</a:t>
            </a:r>
            <a:r>
              <a:rPr lang="af-ZA" sz="5000" b="1" dirty="0">
                <a:effectLst/>
                <a:latin typeface="Arial" panose="020B0604020202020204" pitchFamily="34" charset="0"/>
                <a:ea typeface="MS Mincho" panose="02020609040205080304" pitchFamily="49" charset="-128"/>
                <a:cs typeface="Arial" panose="020B0604020202020204" pitchFamily="34" charset="0"/>
              </a:rPr>
              <a:t>. Van wie Petrus getuig het: </a:t>
            </a:r>
            <a:r>
              <a:rPr lang="af-ZA" sz="5000" b="1" i="1" dirty="0">
                <a:effectLst/>
                <a:latin typeface="Arial" panose="020B0604020202020204" pitchFamily="34" charset="0"/>
                <a:ea typeface="MS Mincho" panose="02020609040205080304" pitchFamily="49" charset="-128"/>
                <a:cs typeface="Arial" panose="020B0604020202020204" pitchFamily="34" charset="0"/>
              </a:rPr>
              <a:t>Die belofte kom jou toe</a:t>
            </a:r>
            <a:r>
              <a:rPr lang="af-ZA" sz="5000" b="1" dirty="0">
                <a:effectLst/>
                <a:latin typeface="Arial" panose="020B0604020202020204" pitchFamily="34" charset="0"/>
                <a:ea typeface="MS Mincho" panose="02020609040205080304" pitchFamily="49" charset="-128"/>
                <a:cs typeface="Arial" panose="020B0604020202020204" pitchFamily="34" charset="0"/>
              </a:rPr>
              <a:t>. Vir wie Christus sy priesterlike hande seënend opgelê het</a:t>
            </a:r>
            <a:r>
              <a:rPr lang="af-ZA" sz="5000" dirty="0">
                <a:effectLst/>
                <a:latin typeface="Arial" panose="020B0604020202020204" pitchFamily="34" charset="0"/>
                <a:ea typeface="MS Mincho" panose="02020609040205080304" pitchFamily="49" charset="-128"/>
                <a:cs typeface="Arial" panose="020B0604020202020204" pitchFamily="34" charset="0"/>
              </a:rPr>
              <a:t>."</a:t>
            </a:r>
            <a:endParaRPr lang="en-US" sz="5000" dirty="0">
              <a:effectLst/>
              <a:latin typeface="Arial" panose="020B0604020202020204" pitchFamily="34" charset="0"/>
              <a:ea typeface="MS Mincho" panose="02020609040205080304" pitchFamily="49" charset="-128"/>
              <a:cs typeface="Arial" panose="020B0604020202020204" pitchFamily="34" charset="0"/>
            </a:endParaRPr>
          </a:p>
          <a:p>
            <a:pPr marL="457200" marR="0">
              <a:lnSpc>
                <a:spcPct val="107000"/>
              </a:lnSpc>
              <a:spcBef>
                <a:spcPts val="0"/>
              </a:spcBef>
              <a:spcAft>
                <a:spcPts val="800"/>
              </a:spcAft>
            </a:pPr>
            <a:r>
              <a:rPr lang="af-ZA" sz="5000" dirty="0">
                <a:effectLst/>
                <a:latin typeface="Arial" panose="020B0604020202020204" pitchFamily="34" charset="0"/>
                <a:ea typeface="MS Mincho" panose="02020609040205080304" pitchFamily="49" charset="-128"/>
                <a:cs typeface="Arial" panose="020B0604020202020204" pitchFamily="34" charset="0"/>
              </a:rPr>
              <a:t>Mag ons deur hierdie aanhaling opnuut die aandag van ons lesers vestig op hierdie </a:t>
            </a:r>
            <a:r>
              <a:rPr lang="af-ZA" sz="5000" b="1" dirty="0">
                <a:effectLst/>
                <a:latin typeface="Arial" panose="020B0604020202020204" pitchFamily="34" charset="0"/>
                <a:ea typeface="MS Mincho" panose="02020609040205080304" pitchFamily="49" charset="-128"/>
                <a:cs typeface="Arial" panose="020B0604020202020204" pitchFamily="34" charset="0"/>
              </a:rPr>
              <a:t>belangrike</a:t>
            </a:r>
            <a:r>
              <a:rPr lang="af-ZA" sz="5000" dirty="0">
                <a:effectLst/>
                <a:latin typeface="Arial" panose="020B0604020202020204" pitchFamily="34" charset="0"/>
                <a:ea typeface="MS Mincho" panose="02020609040205080304" pitchFamily="49" charset="-128"/>
                <a:cs typeface="Arial" panose="020B0604020202020204" pitchFamily="34" charset="0"/>
              </a:rPr>
              <a:t> boek (</a:t>
            </a:r>
            <a:r>
              <a:rPr lang="af-ZA" sz="5000" i="1" dirty="0">
                <a:effectLst/>
                <a:latin typeface="Arial" panose="020B0604020202020204" pitchFamily="34" charset="0"/>
                <a:ea typeface="MS Mincho" panose="02020609040205080304" pitchFamily="49" charset="-128"/>
                <a:cs typeface="Arial" panose="020B0604020202020204" pitchFamily="34" charset="0"/>
              </a:rPr>
              <a:t>verwysing na B. Wielenga se boek Onze Doopsformulier wat ook nou in Engels vertaal is </a:t>
            </a:r>
            <a:r>
              <a:rPr lang="af-ZA" sz="5000" dirty="0">
                <a:effectLst/>
                <a:latin typeface="Arial" panose="020B0604020202020204" pitchFamily="34" charset="0"/>
                <a:ea typeface="MS Mincho" panose="02020609040205080304" pitchFamily="49" charset="-128"/>
                <a:cs typeface="Arial" panose="020B0604020202020204" pitchFamily="34" charset="0"/>
              </a:rPr>
              <a:t>- slc), waarin elke woord van die formulier verduidelik en in sy oorspronklike krag herstel word. Die lees daarvan sal ŉ kragtige waarskuwing wees teen die gewoonte wat in ander kerke in ons land heers om nie alleen woorde nie maar ook hele sinne en gedeeltes uit hierdie kosbare aktestuk van ons vaders weg te laat."</a:t>
            </a:r>
            <a:endParaRPr lang="en-US" sz="5000" dirty="0">
              <a:effectLst/>
              <a:latin typeface="Arial" panose="020B0604020202020204" pitchFamily="34" charset="0"/>
              <a:ea typeface="MS Mincho" panose="02020609040205080304" pitchFamily="49" charset="-128"/>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3434456F-5048-B462-9F09-056075202E6F}"/>
              </a:ext>
            </a:extLst>
          </p:cNvPr>
          <p:cNvSpPr>
            <a:spLocks noGrp="1"/>
          </p:cNvSpPr>
          <p:nvPr>
            <p:ph type="sldNum" sz="quarter" idx="12"/>
          </p:nvPr>
        </p:nvSpPr>
        <p:spPr/>
        <p:txBody>
          <a:bodyPr/>
          <a:lstStyle/>
          <a:p>
            <a:fld id="{6D22F896-40B5-4ADD-8801-0D06FADFA095}" type="slidenum">
              <a:rPr lang="en-US" smtClean="0"/>
              <a:t>24</a:t>
            </a:fld>
            <a:endParaRPr lang="en-US" dirty="0"/>
          </a:p>
        </p:txBody>
      </p:sp>
    </p:spTree>
    <p:extLst>
      <p:ext uri="{BB962C8B-B14F-4D97-AF65-F5344CB8AC3E}">
        <p14:creationId xmlns:p14="http://schemas.microsoft.com/office/powerpoint/2010/main" val="3149416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223B0-0F9F-CEE9-1F59-F0ED63459E78}"/>
              </a:ext>
            </a:extLst>
          </p:cNvPr>
          <p:cNvSpPr>
            <a:spLocks noGrp="1"/>
          </p:cNvSpPr>
          <p:nvPr>
            <p:ph type="title"/>
          </p:nvPr>
        </p:nvSpPr>
        <p:spPr/>
        <p:txBody>
          <a:bodyPr>
            <a:normAutofit fontScale="90000"/>
          </a:bodyPr>
          <a:lstStyle/>
          <a:p>
            <a:pPr algn="ctr"/>
            <a:r>
              <a:rPr lang="en-US" b="1" dirty="0">
                <a:latin typeface="Arial" panose="020B0604020202020204" pitchFamily="34" charset="0"/>
                <a:cs typeface="Arial" panose="020B0604020202020204" pitchFamily="34" charset="0"/>
              </a:rPr>
              <a:t>DIE LEER EN DIE BEDIENING (AANBIEDING?) VAN DIE WOORD (VERBOND) EN SAKRAMENTE </a:t>
            </a:r>
          </a:p>
        </p:txBody>
      </p:sp>
      <p:sp>
        <p:nvSpPr>
          <p:cNvPr id="3" name="Content Placeholder 2">
            <a:extLst>
              <a:ext uri="{FF2B5EF4-FFF2-40B4-BE49-F238E27FC236}">
                <a16:creationId xmlns:a16="http://schemas.microsoft.com/office/drawing/2014/main" id="{2896D137-B2A0-4192-2004-25463F95CF83}"/>
              </a:ext>
            </a:extLst>
          </p:cNvPr>
          <p:cNvSpPr>
            <a:spLocks noGrp="1"/>
          </p:cNvSpPr>
          <p:nvPr>
            <p:ph idx="1"/>
          </p:nvPr>
        </p:nvSpPr>
        <p:spPr>
          <a:xfrm>
            <a:off x="1141412" y="2249486"/>
            <a:ext cx="9905999" cy="4325049"/>
          </a:xfrm>
        </p:spPr>
        <p:txBody>
          <a:bodyPr>
            <a:normAutofit fontScale="92500" lnSpcReduction="10000"/>
          </a:bodyPr>
          <a:lstStyle/>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die '</a:t>
            </a:r>
            <a:r>
              <a:rPr lang="en-US" sz="1800" dirty="0" err="1">
                <a:effectLst/>
                <a:latin typeface="Arial" panose="020B0604020202020204" pitchFamily="34" charset="0"/>
                <a:ea typeface="Calibri" panose="020F0502020204030204" pitchFamily="34" charset="0"/>
                <a:cs typeface="Arial" panose="020B0604020202020204" pitchFamily="34" charset="0"/>
              </a:rPr>
              <a:t>bediening</a:t>
            </a:r>
            <a:r>
              <a:rPr lang="en-US" sz="1800" dirty="0">
                <a:effectLst/>
                <a:latin typeface="Arial" panose="020B0604020202020204" pitchFamily="34" charset="0"/>
                <a:ea typeface="Calibri" panose="020F0502020204030204" pitchFamily="34" charset="0"/>
                <a:cs typeface="Arial" panose="020B0604020202020204" pitchFamily="34" charset="0"/>
              </a:rPr>
              <a:t>' of (</a:t>
            </a:r>
            <a:r>
              <a:rPr lang="en-US" sz="1800" dirty="0" err="1">
                <a:effectLst/>
                <a:latin typeface="Arial" panose="020B0604020202020204" pitchFamily="34" charset="0"/>
                <a:ea typeface="Calibri" panose="020F0502020204030204" pitchFamily="34" charset="0"/>
                <a:cs typeface="Arial" panose="020B0604020202020204" pitchFamily="34" charset="0"/>
              </a:rPr>
              <a:t>aan</a:t>
            </a:r>
            <a:r>
              <a:rPr lang="en-US" sz="1800" dirty="0">
                <a:effectLst/>
                <a:latin typeface="Arial" panose="020B0604020202020204" pitchFamily="34" charset="0"/>
                <a:ea typeface="Calibri" panose="020F0502020204030204" pitchFamily="34" charset="0"/>
                <a:cs typeface="Arial" panose="020B0604020202020204" pitchFamily="34" charset="0"/>
              </a:rPr>
              <a:t>)</a:t>
            </a:r>
            <a:r>
              <a:rPr lang="en-US" sz="1800" dirty="0" err="1">
                <a:effectLst/>
                <a:latin typeface="Arial" panose="020B0604020202020204" pitchFamily="34" charset="0"/>
                <a:ea typeface="Calibri" panose="020F0502020204030204" pitchFamily="34" charset="0"/>
                <a:cs typeface="Arial" panose="020B0604020202020204" pitchFamily="34" charset="0"/>
              </a:rPr>
              <a:t>bieding</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moet</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voortgaan</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b="1" i="1" dirty="0" err="1">
                <a:effectLst/>
                <a:latin typeface="Arial" panose="020B0604020202020204" pitchFamily="34" charset="0"/>
                <a:ea typeface="Calibri" panose="020F0502020204030204" pitchFamily="34" charset="0"/>
                <a:cs typeface="Arial" panose="020B0604020202020204" pitchFamily="34" charset="0"/>
              </a:rPr>
              <a:t>soos</a:t>
            </a:r>
            <a:r>
              <a:rPr lang="en-US" sz="1800" b="1" i="1" dirty="0">
                <a:effectLst/>
                <a:latin typeface="Arial" panose="020B0604020202020204" pitchFamily="34" charset="0"/>
                <a:ea typeface="Calibri" panose="020F0502020204030204" pitchFamily="34" charset="0"/>
                <a:cs typeface="Arial" panose="020B0604020202020204" pitchFamily="34" charset="0"/>
              </a:rPr>
              <a:t> die Here </a:t>
            </a:r>
            <a:r>
              <a:rPr lang="en-US" sz="1800" b="1" i="1" dirty="0" err="1">
                <a:effectLst/>
                <a:latin typeface="Arial" panose="020B0604020202020204" pitchFamily="34" charset="0"/>
                <a:ea typeface="Calibri" panose="020F0502020204030204" pitchFamily="34" charset="0"/>
                <a:cs typeface="Arial" panose="020B0604020202020204" pitchFamily="34" charset="0"/>
              </a:rPr>
              <a:t>beveel</a:t>
            </a:r>
            <a:r>
              <a:rPr lang="en-US" sz="1800" b="1" i="1" dirty="0">
                <a:effectLst/>
                <a:latin typeface="Arial" panose="020B0604020202020204" pitchFamily="34" charset="0"/>
                <a:ea typeface="Calibri" panose="020F0502020204030204" pitchFamily="34" charset="0"/>
                <a:cs typeface="Arial" panose="020B0604020202020204" pitchFamily="34" charset="0"/>
              </a:rPr>
              <a:t> het</a:t>
            </a:r>
            <a:r>
              <a:rPr lang="en-US" sz="1800" dirty="0">
                <a:effectLst/>
                <a:latin typeface="Arial" panose="020B060402020202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in die </a:t>
            </a:r>
            <a:r>
              <a:rPr lang="en-US" sz="1800" dirty="0" err="1">
                <a:effectLst/>
                <a:latin typeface="Arial" panose="020B0604020202020204" pitchFamily="34" charset="0"/>
                <a:ea typeface="Calibri" panose="020F0502020204030204" pitchFamily="34" charset="0"/>
                <a:cs typeface="Arial" panose="020B0604020202020204" pitchFamily="34" charset="0"/>
              </a:rPr>
              <a:t>evangelie</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i="1" dirty="0" err="1">
                <a:effectLst/>
                <a:latin typeface="Arial" panose="020B0604020202020204" pitchFamily="34" charset="0"/>
                <a:ea typeface="Calibri" panose="020F0502020204030204" pitchFamily="34" charset="0"/>
                <a:cs typeface="Arial" panose="020B0604020202020204" pitchFamily="34" charset="0"/>
              </a:rPr>
              <a:t>verkondiging</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aan</a:t>
            </a:r>
            <a:r>
              <a:rPr lang="en-US" sz="1800" dirty="0">
                <a:effectLst/>
                <a:latin typeface="Arial" panose="020B0604020202020204" pitchFamily="34" charset="0"/>
                <a:ea typeface="Calibri" panose="020F0502020204030204" pitchFamily="34" charset="0"/>
                <a:cs typeface="Arial" panose="020B0604020202020204" pitchFamily="34" charset="0"/>
              </a:rPr>
              <a:t> alle </a:t>
            </a:r>
            <a:r>
              <a:rPr lang="en-US" sz="1800" dirty="0" err="1">
                <a:effectLst/>
                <a:latin typeface="Arial" panose="020B0604020202020204" pitchFamily="34" charset="0"/>
                <a:ea typeface="Calibri" panose="020F0502020204030204" pitchFamily="34" charset="0"/>
                <a:cs typeface="Arial" panose="020B0604020202020204" pitchFamily="34" charset="0"/>
              </a:rPr>
              <a:t>mense</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en</a:t>
            </a:r>
            <a:r>
              <a:rPr lang="en-US" sz="1800" dirty="0">
                <a:effectLst/>
                <a:latin typeface="Arial" panose="020B0604020202020204" pitchFamily="34" charset="0"/>
                <a:ea typeface="Calibri" panose="020F0502020204030204" pitchFamily="34" charset="0"/>
                <a:cs typeface="Arial" panose="020B0604020202020204" pitchFamily="34" charset="0"/>
              </a:rPr>
              <a:t> alle </a:t>
            </a:r>
            <a:r>
              <a:rPr lang="en-US" sz="1800" dirty="0" err="1">
                <a:effectLst/>
                <a:latin typeface="Arial" panose="020B0604020202020204" pitchFamily="34" charset="0"/>
                <a:ea typeface="Calibri" panose="020F0502020204030204" pitchFamily="34" charset="0"/>
                <a:cs typeface="Arial" panose="020B0604020202020204" pitchFamily="34" charset="0"/>
              </a:rPr>
              <a:t>volke</a:t>
            </a:r>
            <a:r>
              <a:rPr lang="en-US" sz="1800" dirty="0">
                <a:effectLst/>
                <a:latin typeface="Arial" panose="020B0604020202020204" pitchFamily="34" charset="0"/>
                <a:ea typeface="Calibri" panose="020F0502020204030204" pitchFamily="34" charset="0"/>
                <a:cs typeface="Arial" panose="020B0604020202020204" pitchFamily="34" charset="0"/>
              </a:rPr>
              <a:t> (Matt. 28:18-20), DL 2.5: ‘.... </a:t>
            </a:r>
            <a:r>
              <a:rPr lang="en-US" sz="1800" dirty="0" err="1">
                <a:effectLst/>
                <a:latin typeface="Arial" panose="020B0604020202020204" pitchFamily="34" charset="0"/>
                <a:ea typeface="Calibri" panose="020F0502020204030204" pitchFamily="34" charset="0"/>
                <a:cs typeface="Arial" panose="020B0604020202020204" pitchFamily="34" charset="0"/>
              </a:rPr>
              <a:t>aan</a:t>
            </a:r>
            <a:r>
              <a:rPr lang="en-US" sz="1800" dirty="0">
                <a:effectLst/>
                <a:latin typeface="Arial" panose="020B0604020202020204" pitchFamily="34" charset="0"/>
                <a:ea typeface="Calibri" panose="020F0502020204030204" pitchFamily="34" charset="0"/>
                <a:cs typeface="Arial" panose="020B0604020202020204" pitchFamily="34" charset="0"/>
              </a:rPr>
              <a:t> alle </a:t>
            </a:r>
            <a:r>
              <a:rPr lang="en-US" sz="1800" dirty="0" err="1">
                <a:effectLst/>
                <a:latin typeface="Arial" panose="020B0604020202020204" pitchFamily="34" charset="0"/>
                <a:ea typeface="Calibri" panose="020F0502020204030204" pitchFamily="34" charset="0"/>
                <a:cs typeface="Arial" panose="020B0604020202020204" pitchFamily="34" charset="0"/>
              </a:rPr>
              <a:t>volke</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en</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mense</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aan</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wie</a:t>
            </a:r>
            <a:r>
              <a:rPr lang="en-US" sz="1800" dirty="0">
                <a:effectLst/>
                <a:latin typeface="Arial" panose="020B0604020202020204" pitchFamily="34" charset="0"/>
                <a:ea typeface="Calibri" panose="020F0502020204030204" pitchFamily="34" charset="0"/>
                <a:cs typeface="Arial" panose="020B0604020202020204" pitchFamily="34" charset="0"/>
              </a:rPr>
              <a:t> God </a:t>
            </a:r>
            <a:r>
              <a:rPr lang="en-US" sz="1800" dirty="0" err="1">
                <a:effectLst/>
                <a:latin typeface="Arial" panose="020B0604020202020204" pitchFamily="34" charset="0"/>
                <a:ea typeface="Calibri" panose="020F0502020204030204" pitchFamily="34" charset="0"/>
                <a:cs typeface="Arial" panose="020B0604020202020204" pitchFamily="34" charset="0"/>
              </a:rPr>
              <a:t>na</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sy</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welbehae</a:t>
            </a:r>
            <a:r>
              <a:rPr lang="en-US" sz="1800" dirty="0">
                <a:effectLst/>
                <a:latin typeface="Arial" panose="020B0604020202020204" pitchFamily="34" charset="0"/>
                <a:ea typeface="Calibri" panose="020F0502020204030204" pitchFamily="34" charset="0"/>
                <a:cs typeface="Arial" panose="020B0604020202020204" pitchFamily="34" charset="0"/>
              </a:rPr>
              <a:t> die </a:t>
            </a:r>
            <a:r>
              <a:rPr lang="en-US" sz="1800" dirty="0" err="1">
                <a:effectLst/>
                <a:latin typeface="Arial" panose="020B0604020202020204" pitchFamily="34" charset="0"/>
                <a:ea typeface="Calibri" panose="020F0502020204030204" pitchFamily="34" charset="0"/>
                <a:cs typeface="Arial" panose="020B0604020202020204" pitchFamily="34" charset="0"/>
              </a:rPr>
              <a:t>evangelie</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stuur</a:t>
            </a:r>
            <a:r>
              <a:rPr lang="en-US" sz="1800" dirty="0">
                <a:effectLst/>
                <a:latin typeface="Arial" panose="020B0604020202020204" pitchFamily="34" charset="0"/>
                <a:ea typeface="Calibri" panose="020F0502020204030204" pitchFamily="34" charset="0"/>
                <a:cs typeface="Arial" panose="020B0604020202020204" pitchFamily="34" charset="0"/>
              </a:rPr>
              <a:t>, sonder </a:t>
            </a:r>
            <a:r>
              <a:rPr lang="en-US" sz="1800" dirty="0" err="1">
                <a:effectLst/>
                <a:latin typeface="Arial" panose="020B0604020202020204" pitchFamily="34" charset="0"/>
                <a:ea typeface="Calibri" panose="020F0502020204030204" pitchFamily="34" charset="0"/>
                <a:cs typeface="Arial" panose="020B0604020202020204" pitchFamily="34" charset="0"/>
              </a:rPr>
              <a:t>onderskeid</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en</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willekeur</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verkondig</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en</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bekend</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gestel</a:t>
            </a:r>
            <a:r>
              <a:rPr lang="en-US" sz="1800" dirty="0">
                <a:effectLst/>
                <a:latin typeface="Arial" panose="020B0604020202020204" pitchFamily="34" charset="0"/>
                <a:ea typeface="Calibri" panose="020F0502020204030204" pitchFamily="34" charset="0"/>
                <a:cs typeface="Arial" panose="020B0604020202020204" pitchFamily="34" charset="0"/>
              </a:rPr>
              <a:t> word’, met die </a:t>
            </a:r>
            <a:r>
              <a:rPr lang="en-US" sz="1800" dirty="0" err="1">
                <a:effectLst/>
                <a:latin typeface="Arial" panose="020B0604020202020204" pitchFamily="34" charset="0"/>
                <a:ea typeface="Calibri" panose="020F0502020204030204" pitchFamily="34" charset="0"/>
                <a:cs typeface="Arial" panose="020B0604020202020204" pitchFamily="34" charset="0"/>
              </a:rPr>
              <a:t>eis</a:t>
            </a:r>
            <a:r>
              <a:rPr lang="en-US" sz="1800" dirty="0">
                <a:effectLst/>
                <a:latin typeface="Arial" panose="020B0604020202020204" pitchFamily="34" charset="0"/>
                <a:ea typeface="Calibri" panose="020F0502020204030204" pitchFamily="34" charset="0"/>
                <a:cs typeface="Arial" panose="020B0604020202020204" pitchFamily="34" charset="0"/>
              </a:rPr>
              <a:t> van </a:t>
            </a:r>
            <a:r>
              <a:rPr lang="en-US" sz="1800" dirty="0" err="1">
                <a:effectLst/>
                <a:latin typeface="Arial" panose="020B0604020202020204" pitchFamily="34" charset="0"/>
                <a:ea typeface="Calibri" panose="020F0502020204030204" pitchFamily="34" charset="0"/>
                <a:cs typeface="Arial" panose="020B0604020202020204" pitchFamily="34" charset="0"/>
              </a:rPr>
              <a:t>bekering</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en</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geloof</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en</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 in die </a:t>
            </a:r>
            <a:r>
              <a:rPr lang="en-US" sz="1800" dirty="0" err="1">
                <a:effectLst/>
                <a:latin typeface="Arial" panose="020B0604020202020204" pitchFamily="34" charset="0"/>
                <a:ea typeface="Calibri" panose="020F0502020204030204" pitchFamily="34" charset="0"/>
                <a:cs typeface="Arial" panose="020B0604020202020204" pitchFamily="34" charset="0"/>
              </a:rPr>
              <a:t>gemeentes</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ook</a:t>
            </a:r>
            <a:r>
              <a:rPr lang="en-US" sz="1800" dirty="0">
                <a:effectLst/>
                <a:latin typeface="Arial" panose="020B0604020202020204" pitchFamily="34" charset="0"/>
                <a:ea typeface="Calibri" panose="020F0502020204030204" pitchFamily="34" charset="0"/>
                <a:cs typeface="Arial" panose="020B0604020202020204" pitchFamily="34" charset="0"/>
              </a:rPr>
              <a:t> die </a:t>
            </a:r>
            <a:r>
              <a:rPr lang="en-US" sz="1800" dirty="0" err="1">
                <a:effectLst/>
                <a:latin typeface="Arial" panose="020B0604020202020204" pitchFamily="34" charset="0"/>
                <a:ea typeface="Calibri" panose="020F0502020204030204" pitchFamily="34" charset="0"/>
                <a:cs typeface="Arial" panose="020B0604020202020204" pitchFamily="34" charset="0"/>
              </a:rPr>
              <a:t>Woordbediening</a:t>
            </a:r>
            <a:r>
              <a:rPr lang="en-US" sz="1800" dirty="0">
                <a:effectLst/>
                <a:latin typeface="Arial" panose="020B0604020202020204" pitchFamily="34" charset="0"/>
                <a:ea typeface="Calibri" panose="020F0502020204030204" pitchFamily="34" charset="0"/>
                <a:cs typeface="Arial" panose="020B0604020202020204" pitchFamily="34" charset="0"/>
              </a:rPr>
              <a:t> (HK So. 31), maar dan </a:t>
            </a:r>
            <a:r>
              <a:rPr lang="en-US" sz="1800" dirty="0" err="1">
                <a:effectLst/>
                <a:latin typeface="Arial" panose="020B0604020202020204" pitchFamily="34" charset="0"/>
                <a:ea typeface="Calibri" panose="020F0502020204030204" pitchFamily="34" charset="0"/>
                <a:cs typeface="Arial" panose="020B0604020202020204" pitchFamily="34" charset="0"/>
              </a:rPr>
              <a:t>ook</a:t>
            </a:r>
            <a:r>
              <a:rPr lang="en-US" sz="1800" dirty="0">
                <a:effectLst/>
                <a:latin typeface="Arial" panose="020B0604020202020204" pitchFamily="34" charset="0"/>
                <a:ea typeface="Calibri" panose="020F0502020204030204" pitchFamily="34" charset="0"/>
                <a:cs typeface="Arial" panose="020B0604020202020204" pitchFamily="34" charset="0"/>
              </a:rPr>
              <a:t> in die </a:t>
            </a:r>
            <a:r>
              <a:rPr lang="en-US" sz="1800" dirty="0" err="1">
                <a:effectLst/>
                <a:latin typeface="Arial" panose="020B0604020202020204" pitchFamily="34" charset="0"/>
                <a:ea typeface="Calibri" panose="020F0502020204030204" pitchFamily="34" charset="0"/>
                <a:cs typeface="Arial" panose="020B0604020202020204" pitchFamily="34" charset="0"/>
              </a:rPr>
              <a:t>bediening</a:t>
            </a:r>
            <a:r>
              <a:rPr lang="en-US" sz="1800" dirty="0">
                <a:effectLst/>
                <a:latin typeface="Arial" panose="020B0604020202020204" pitchFamily="34" charset="0"/>
                <a:ea typeface="Calibri" panose="020F0502020204030204" pitchFamily="34" charset="0"/>
                <a:cs typeface="Arial" panose="020B0604020202020204" pitchFamily="34" charset="0"/>
              </a:rPr>
              <a:t> van die </a:t>
            </a:r>
            <a:r>
              <a:rPr lang="en-US" sz="1800" dirty="0" err="1">
                <a:effectLst/>
                <a:latin typeface="Arial" panose="020B0604020202020204" pitchFamily="34" charset="0"/>
                <a:ea typeface="Calibri" panose="020F0502020204030204" pitchFamily="34" charset="0"/>
                <a:cs typeface="Arial" panose="020B0604020202020204" pitchFamily="34" charset="0"/>
              </a:rPr>
              <a:t>sakramente</a:t>
            </a:r>
            <a:r>
              <a:rPr lang="en-US" sz="1800" dirty="0">
                <a:effectLst/>
                <a:latin typeface="Arial" panose="020B0604020202020204" pitchFamily="34" charset="0"/>
                <a:ea typeface="Calibri" panose="020F0502020204030204" pitchFamily="34" charset="0"/>
                <a:cs typeface="Arial" panose="020B0604020202020204" pitchFamily="34" charset="0"/>
              </a:rPr>
              <a:t> in die </a:t>
            </a:r>
            <a:r>
              <a:rPr lang="en-US" sz="1800" dirty="0" err="1">
                <a:effectLst/>
                <a:latin typeface="Arial" panose="020B0604020202020204" pitchFamily="34" charset="0"/>
                <a:ea typeface="Calibri" panose="020F0502020204030204" pitchFamily="34" charset="0"/>
                <a:cs typeface="Arial" panose="020B0604020202020204" pitchFamily="34" charset="0"/>
              </a:rPr>
              <a:t>gemeente</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soos</a:t>
            </a:r>
            <a:r>
              <a:rPr lang="en-US" sz="1800" dirty="0">
                <a:effectLst/>
                <a:latin typeface="Arial" panose="020B0604020202020204" pitchFamily="34" charset="0"/>
                <a:ea typeface="Calibri" panose="020F0502020204030204" pitchFamily="34" charset="0"/>
                <a:cs typeface="Arial" panose="020B0604020202020204" pitchFamily="34" charset="0"/>
              </a:rPr>
              <a:t> die Here </a:t>
            </a:r>
            <a:r>
              <a:rPr lang="en-US" sz="1800" dirty="0" err="1">
                <a:effectLst/>
                <a:latin typeface="Arial" panose="020B0604020202020204" pitchFamily="34" charset="0"/>
                <a:ea typeface="Calibri" panose="020F0502020204030204" pitchFamily="34" charset="0"/>
                <a:cs typeface="Arial" panose="020B0604020202020204" pitchFamily="34" charset="0"/>
              </a:rPr>
              <a:t>beveel</a:t>
            </a:r>
            <a:r>
              <a:rPr lang="en-US" sz="1800" dirty="0">
                <a:effectLst/>
                <a:latin typeface="Arial" panose="020B0604020202020204" pitchFamily="34" charset="0"/>
                <a:ea typeface="Calibri" panose="020F0502020204030204" pitchFamily="34" charset="0"/>
                <a:cs typeface="Arial" panose="020B0604020202020204" pitchFamily="34" charset="0"/>
              </a:rPr>
              <a:t> het, met die </a:t>
            </a:r>
            <a:r>
              <a:rPr lang="en-US" sz="1800" dirty="0" err="1">
                <a:effectLst/>
                <a:latin typeface="Arial" panose="020B0604020202020204" pitchFamily="34" charset="0"/>
                <a:ea typeface="Calibri" panose="020F0502020204030204" pitchFamily="34" charset="0"/>
                <a:cs typeface="Arial" panose="020B0604020202020204" pitchFamily="34" charset="0"/>
              </a:rPr>
              <a:t>wete</a:t>
            </a:r>
            <a:r>
              <a:rPr lang="en-US" sz="1800" dirty="0">
                <a:effectLst/>
                <a:latin typeface="Arial" panose="020B0604020202020204" pitchFamily="34" charset="0"/>
                <a:ea typeface="Calibri" panose="020F0502020204030204" pitchFamily="34" charset="0"/>
                <a:cs typeface="Arial" panose="020B0604020202020204" pitchFamily="34" charset="0"/>
              </a:rPr>
              <a:t> ‘die </a:t>
            </a:r>
            <a:r>
              <a:rPr lang="en-US" sz="1800" dirty="0" err="1">
                <a:effectLst/>
                <a:latin typeface="Arial" panose="020B0604020202020204" pitchFamily="34" charset="0"/>
                <a:ea typeface="Calibri" panose="020F0502020204030204" pitchFamily="34" charset="0"/>
                <a:cs typeface="Arial" panose="020B0604020202020204" pitchFamily="34" charset="0"/>
              </a:rPr>
              <a:t>bedienaars</a:t>
            </a:r>
            <a:r>
              <a:rPr lang="en-US" sz="1800" dirty="0">
                <a:effectLst/>
                <a:latin typeface="Arial" panose="020B0604020202020204" pitchFamily="34" charset="0"/>
                <a:ea typeface="Calibri" panose="020F0502020204030204" pitchFamily="34" charset="0"/>
                <a:cs typeface="Arial" panose="020B0604020202020204" pitchFamily="34" charset="0"/>
              </a:rPr>
              <a:t> gee </a:t>
            </a:r>
            <a:r>
              <a:rPr lang="en-US" sz="1800" dirty="0" err="1">
                <a:effectLst/>
                <a:latin typeface="Arial" panose="020B0604020202020204" pitchFamily="34" charset="0"/>
                <a:ea typeface="Calibri" panose="020F0502020204030204" pitchFamily="34" charset="0"/>
                <a:cs typeface="Arial" panose="020B0604020202020204" pitchFamily="34" charset="0"/>
              </a:rPr>
              <a:t>ons</a:t>
            </a:r>
            <a:r>
              <a:rPr lang="en-US" sz="1800" dirty="0">
                <a:effectLst/>
                <a:latin typeface="Arial" panose="020B0604020202020204" pitchFamily="34" charset="0"/>
                <a:ea typeface="Calibri" panose="020F0502020204030204" pitchFamily="34" charset="0"/>
                <a:cs typeface="Arial" panose="020B0604020202020204" pitchFamily="34" charset="0"/>
              </a:rPr>
              <a:t> van </a:t>
            </a:r>
            <a:r>
              <a:rPr lang="en-US" sz="1800" dirty="0" err="1">
                <a:effectLst/>
                <a:latin typeface="Arial" panose="020B0604020202020204" pitchFamily="34" charset="0"/>
                <a:ea typeface="Calibri" panose="020F0502020204030204" pitchFamily="34" charset="0"/>
                <a:cs typeface="Arial" panose="020B0604020202020204" pitchFamily="34" charset="0"/>
              </a:rPr>
              <a:t>hulle</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kant</a:t>
            </a:r>
            <a:r>
              <a:rPr lang="en-US" sz="1800" dirty="0">
                <a:effectLst/>
                <a:latin typeface="Arial" panose="020B0604020202020204" pitchFamily="34" charset="0"/>
                <a:ea typeface="Calibri" panose="020F0502020204030204" pitchFamily="34" charset="0"/>
                <a:cs typeface="Arial" panose="020B0604020202020204" pitchFamily="34" charset="0"/>
              </a:rPr>
              <a:t> wat </a:t>
            </a:r>
            <a:r>
              <a:rPr lang="en-US" sz="1800" dirty="0" err="1">
                <a:effectLst/>
                <a:latin typeface="Arial" panose="020B0604020202020204" pitchFamily="34" charset="0"/>
                <a:ea typeface="Calibri" panose="020F0502020204030204" pitchFamily="34" charset="0"/>
                <a:cs typeface="Arial" panose="020B0604020202020204" pitchFamily="34" charset="0"/>
              </a:rPr>
              <a:t>deur</a:t>
            </a:r>
            <a:r>
              <a:rPr lang="en-US" sz="1800" dirty="0">
                <a:effectLst/>
                <a:latin typeface="Arial" panose="020B0604020202020204" pitchFamily="34" charset="0"/>
                <a:ea typeface="Calibri" panose="020F0502020204030204" pitchFamily="34" charset="0"/>
                <a:cs typeface="Arial" panose="020B0604020202020204" pitchFamily="34" charset="0"/>
              </a:rPr>
              <a:t> die </a:t>
            </a:r>
            <a:r>
              <a:rPr lang="en-US" sz="1800" dirty="0" err="1">
                <a:effectLst/>
                <a:latin typeface="Arial" panose="020B0604020202020204" pitchFamily="34" charset="0"/>
                <a:ea typeface="Calibri" panose="020F0502020204030204" pitchFamily="34" charset="0"/>
                <a:cs typeface="Arial" panose="020B0604020202020204" pitchFamily="34" charset="0"/>
              </a:rPr>
              <a:t>sakrament</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sigbaar</a:t>
            </a:r>
            <a:r>
              <a:rPr lang="en-US" sz="1800" dirty="0">
                <a:effectLst/>
                <a:latin typeface="Arial" panose="020B0604020202020204" pitchFamily="34" charset="0"/>
                <a:ea typeface="Calibri" panose="020F0502020204030204" pitchFamily="34" charset="0"/>
                <a:cs typeface="Arial" panose="020B0604020202020204" pitchFamily="34" charset="0"/>
              </a:rPr>
              <a:t> is...’, </a:t>
            </a:r>
            <a:r>
              <a:rPr lang="en-US" sz="1800" dirty="0" err="1">
                <a:effectLst/>
                <a:latin typeface="Arial" panose="020B0604020202020204" pitchFamily="34" charset="0"/>
                <a:ea typeface="Calibri" panose="020F0502020204030204" pitchFamily="34" charset="0"/>
                <a:cs typeface="Arial" panose="020B0604020202020204" pitchFamily="34" charset="0"/>
              </a:rPr>
              <a:t>aan</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ons</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en</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ons</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kinders</a:t>
            </a:r>
            <a:r>
              <a:rPr lang="en-US" sz="1800" dirty="0">
                <a:effectLst/>
                <a:latin typeface="Arial" panose="020B060402020202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0"/>
              </a:spcAft>
            </a:pP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0"/>
              </a:spcAft>
            </a:pPr>
            <a:r>
              <a:rPr lang="en-US" sz="1800" b="1" i="1" dirty="0">
                <a:effectLst/>
                <a:latin typeface="Arial" panose="020B0604020202020204" pitchFamily="34" charset="0"/>
                <a:ea typeface="Calibri" panose="020F0502020204030204" pitchFamily="34" charset="0"/>
                <a:cs typeface="Arial" panose="020B0604020202020204" pitchFamily="34" charset="0"/>
              </a:rPr>
              <a:t>maar </a:t>
            </a:r>
            <a:r>
              <a:rPr lang="en-US" sz="1800" b="1" i="1" dirty="0" err="1">
                <a:effectLst/>
                <a:latin typeface="Arial" panose="020B0604020202020204" pitchFamily="34" charset="0"/>
                <a:ea typeface="Calibri" panose="020F0502020204030204" pitchFamily="34" charset="0"/>
                <a:cs typeface="Arial" panose="020B0604020202020204" pitchFamily="34" charset="0"/>
              </a:rPr>
              <a:t>dit</a:t>
            </a:r>
            <a:r>
              <a:rPr lang="en-US" sz="1800" b="1" i="1" dirty="0">
                <a:effectLst/>
                <a:latin typeface="Arial" panose="020B0604020202020204" pitchFamily="34" charset="0"/>
                <a:ea typeface="Calibri" panose="020F0502020204030204" pitchFamily="34" charset="0"/>
                <a:cs typeface="Arial" panose="020B0604020202020204" pitchFamily="34" charset="0"/>
              </a:rPr>
              <a:t> is die Here se </a:t>
            </a:r>
            <a:r>
              <a:rPr lang="en-US" sz="1800" b="1" i="1" dirty="0" err="1">
                <a:effectLst/>
                <a:latin typeface="Arial" panose="020B0604020202020204" pitchFamily="34" charset="0"/>
                <a:ea typeface="Calibri" panose="020F0502020204030204" pitchFamily="34" charset="0"/>
                <a:cs typeface="Arial" panose="020B0604020202020204" pitchFamily="34" charset="0"/>
              </a:rPr>
              <a:t>vrye</a:t>
            </a:r>
            <a:r>
              <a:rPr lang="en-US" sz="1800" b="1" i="1" dirty="0">
                <a:effectLst/>
                <a:latin typeface="Arial" panose="020B0604020202020204" pitchFamily="34" charset="0"/>
                <a:ea typeface="Calibri" panose="020F0502020204030204" pitchFamily="34" charset="0"/>
                <a:cs typeface="Arial" panose="020B0604020202020204" pitchFamily="34" charset="0"/>
              </a:rPr>
              <a:t> </a:t>
            </a:r>
            <a:r>
              <a:rPr lang="en-US" sz="1800" b="1" i="1" dirty="0" err="1">
                <a:effectLst/>
                <a:latin typeface="Arial" panose="020B0604020202020204" pitchFamily="34" charset="0"/>
                <a:ea typeface="Calibri" panose="020F0502020204030204" pitchFamily="34" charset="0"/>
                <a:cs typeface="Arial" panose="020B0604020202020204" pitchFamily="34" charset="0"/>
              </a:rPr>
              <a:t>welbehae</a:t>
            </a:r>
            <a:r>
              <a:rPr lang="en-US" sz="1800" b="1" i="1" dirty="0">
                <a:effectLst/>
                <a:latin typeface="Arial" panose="020B0604020202020204" pitchFamily="34" charset="0"/>
                <a:ea typeface="Calibri" panose="020F0502020204030204" pitchFamily="34" charset="0"/>
                <a:cs typeface="Arial" panose="020B0604020202020204" pitchFamily="34" charset="0"/>
              </a:rPr>
              <a:t> wat </a:t>
            </a:r>
            <a:r>
              <a:rPr lang="en-US" sz="1800" b="1" i="1" dirty="0" err="1">
                <a:effectLst/>
                <a:latin typeface="Arial" panose="020B0604020202020204" pitchFamily="34" charset="0"/>
                <a:ea typeface="Calibri" panose="020F0502020204030204" pitchFamily="34" charset="0"/>
                <a:cs typeface="Arial" panose="020B0604020202020204" pitchFamily="34" charset="0"/>
              </a:rPr>
              <a:t>genadiglik</a:t>
            </a:r>
            <a:r>
              <a:rPr lang="en-US" sz="1800" b="1" i="1" dirty="0">
                <a:effectLst/>
                <a:latin typeface="Arial" panose="020B0604020202020204" pitchFamily="34" charset="0"/>
                <a:ea typeface="Calibri" panose="020F0502020204030204" pitchFamily="34" charset="0"/>
                <a:cs typeface="Arial" panose="020B0604020202020204" pitchFamily="34" charset="0"/>
              </a:rPr>
              <a:t> </a:t>
            </a:r>
            <a:r>
              <a:rPr lang="en-US" sz="1800" b="1" i="1" dirty="0" err="1">
                <a:effectLst/>
                <a:latin typeface="Arial" panose="020B0604020202020204" pitchFamily="34" charset="0"/>
                <a:ea typeface="Calibri" panose="020F0502020204030204" pitchFamily="34" charset="0"/>
                <a:cs typeface="Arial" panose="020B0604020202020204" pitchFamily="34" charset="0"/>
              </a:rPr>
              <a:t>besluit</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bepaal</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en</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toepas</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deur</a:t>
            </a:r>
            <a:r>
              <a:rPr lang="en-US" sz="1800" dirty="0">
                <a:effectLst/>
                <a:latin typeface="Arial" panose="020B0604020202020204" pitchFamily="34" charset="0"/>
                <a:ea typeface="Calibri" panose="020F0502020204030204" pitchFamily="34" charset="0"/>
                <a:cs typeface="Arial" panose="020B0604020202020204" pitchFamily="34" charset="0"/>
              </a:rPr>
              <a:t> Sy Gees </a:t>
            </a:r>
            <a:r>
              <a:rPr lang="en-US" sz="1800" dirty="0" err="1">
                <a:effectLst/>
                <a:latin typeface="Arial" panose="020B0604020202020204" pitchFamily="34" charset="0"/>
                <a:ea typeface="Calibri" panose="020F0502020204030204" pitchFamily="34" charset="0"/>
                <a:cs typeface="Arial" panose="020B0604020202020204" pitchFamily="34" charset="0"/>
              </a:rPr>
              <a:t>vir</a:t>
            </a:r>
            <a:r>
              <a:rPr lang="en-US" sz="1800" dirty="0">
                <a:effectLst/>
                <a:latin typeface="Arial" panose="020B0604020202020204" pitchFamily="34"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0"/>
              </a:spcAft>
            </a:pPr>
            <a:r>
              <a:rPr lang="en-US" sz="1800" dirty="0" err="1">
                <a:effectLst/>
                <a:latin typeface="Arial" panose="020B0604020202020204" pitchFamily="34" charset="0"/>
                <a:ea typeface="Calibri" panose="020F0502020204030204" pitchFamily="34" charset="0"/>
                <a:cs typeface="Arial" panose="020B0604020202020204" pitchFamily="34" charset="0"/>
              </a:rPr>
              <a:t>wie</a:t>
            </a:r>
            <a:r>
              <a:rPr lang="en-US" sz="1800" dirty="0">
                <a:effectLst/>
                <a:latin typeface="Arial" panose="020B0604020202020204" pitchFamily="34" charset="0"/>
                <a:ea typeface="Calibri" panose="020F0502020204030204" pitchFamily="34" charset="0"/>
                <a:cs typeface="Arial" panose="020B0604020202020204" pitchFamily="34" charset="0"/>
              </a:rPr>
              <a:t> die </a:t>
            </a:r>
            <a:r>
              <a:rPr lang="en-US" sz="1800" dirty="0" err="1">
                <a:effectLst/>
                <a:latin typeface="Arial" panose="020B0604020202020204" pitchFamily="34" charset="0"/>
                <a:ea typeface="Calibri" panose="020F0502020204030204" pitchFamily="34" charset="0"/>
                <a:cs typeface="Arial" panose="020B0604020202020204" pitchFamily="34" charset="0"/>
              </a:rPr>
              <a:t>Inhoud</a:t>
            </a:r>
            <a:r>
              <a:rPr lang="en-US" sz="1800" dirty="0">
                <a:effectLst/>
                <a:latin typeface="Arial" panose="020B0604020202020204" pitchFamily="34" charset="0"/>
                <a:ea typeface="Calibri" panose="020F0502020204030204" pitchFamily="34" charset="0"/>
                <a:cs typeface="Arial" panose="020B0604020202020204" pitchFamily="34" charset="0"/>
              </a:rPr>
              <a:t>, Christus, 'tot </a:t>
            </a:r>
            <a:r>
              <a:rPr lang="en-US" sz="1800" dirty="0" err="1">
                <a:effectLst/>
                <a:latin typeface="Arial" panose="020B0604020202020204" pitchFamily="34" charset="0"/>
                <a:ea typeface="Calibri" panose="020F0502020204030204" pitchFamily="34" charset="0"/>
                <a:cs typeface="Arial" panose="020B0604020202020204" pitchFamily="34" charset="0"/>
              </a:rPr>
              <a:t>voordeel</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sal</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strek</a:t>
            </a:r>
            <a:r>
              <a:rPr lang="en-US" sz="1800" dirty="0">
                <a:effectLst/>
                <a:latin typeface="Arial" panose="020B0604020202020204" pitchFamily="34" charset="0"/>
                <a:ea typeface="Calibri" panose="020F0502020204030204" pitchFamily="34" charset="0"/>
                <a:cs typeface="Arial" panose="020B0604020202020204" pitchFamily="34" charset="0"/>
              </a:rPr>
              <a:t>' (DL 2.8), </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0"/>
              </a:spcAft>
            </a:pPr>
            <a:r>
              <a:rPr lang="en-US" sz="1800" dirty="0" err="1">
                <a:effectLst/>
                <a:latin typeface="Arial" panose="020B0604020202020204" pitchFamily="34" charset="0"/>
                <a:ea typeface="Calibri" panose="020F0502020204030204" pitchFamily="34" charset="0"/>
                <a:cs typeface="Arial" panose="020B0604020202020204" pitchFamily="34" charset="0"/>
              </a:rPr>
              <a:t>wie</a:t>
            </a:r>
            <a:r>
              <a:rPr lang="en-US" sz="1800" dirty="0">
                <a:effectLst/>
                <a:latin typeface="Arial" panose="020B0604020202020204" pitchFamily="34" charset="0"/>
                <a:ea typeface="Calibri" panose="020F0502020204030204" pitchFamily="34" charset="0"/>
                <a:cs typeface="Arial" panose="020B0604020202020204" pitchFamily="34" charset="0"/>
              </a:rPr>
              <a:t> die </a:t>
            </a:r>
            <a:r>
              <a:rPr lang="en-US" sz="1800" dirty="0" err="1">
                <a:effectLst/>
                <a:latin typeface="Arial" panose="020B0604020202020204" pitchFamily="34" charset="0"/>
                <a:ea typeface="Calibri" panose="020F0502020204030204" pitchFamily="34" charset="0"/>
                <a:cs typeface="Arial" panose="020B0604020202020204" pitchFamily="34" charset="0"/>
              </a:rPr>
              <a:t>uiterlike</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tekens</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en</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onsigbare</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genadegawes</a:t>
            </a:r>
            <a:r>
              <a:rPr lang="en-US" sz="1800" dirty="0">
                <a:effectLst/>
                <a:latin typeface="Arial" panose="020B0604020202020204" pitchFamily="34" charset="0"/>
                <a:ea typeface="Calibri" panose="020F0502020204030204" pitchFamily="34" charset="0"/>
                <a:cs typeface="Arial" panose="020B0604020202020204" pitchFamily="34" charset="0"/>
              </a:rPr>
              <a:t>' (NGB </a:t>
            </a:r>
            <a:r>
              <a:rPr lang="en-US" sz="1800" dirty="0" err="1">
                <a:effectLst/>
                <a:latin typeface="Arial" panose="020B0604020202020204" pitchFamily="34" charset="0"/>
                <a:ea typeface="Calibri" panose="020F0502020204030204" pitchFamily="34" charset="0"/>
                <a:cs typeface="Arial" panose="020B0604020202020204" pitchFamily="34" charset="0"/>
              </a:rPr>
              <a:t>artikel</a:t>
            </a:r>
            <a:r>
              <a:rPr lang="en-US" sz="1800" dirty="0">
                <a:effectLst/>
                <a:latin typeface="Arial" panose="020B0604020202020204" pitchFamily="34" charset="0"/>
                <a:ea typeface="Calibri" panose="020F0502020204030204" pitchFamily="34" charset="0"/>
                <a:cs typeface="Arial" panose="020B0604020202020204" pitchFamily="34" charset="0"/>
              </a:rPr>
              <a:t> 34) </a:t>
            </a:r>
            <a:r>
              <a:rPr lang="en-US" sz="1800" dirty="0" err="1">
                <a:effectLst/>
                <a:latin typeface="Arial" panose="020B0604020202020204" pitchFamily="34" charset="0"/>
                <a:ea typeface="Calibri" panose="020F0502020204030204" pitchFamily="34" charset="0"/>
                <a:cs typeface="Arial" panose="020B0604020202020204" pitchFamily="34" charset="0"/>
              </a:rPr>
              <a:t>ontvang</a:t>
            </a:r>
            <a:r>
              <a:rPr lang="en-US" sz="1800" dirty="0">
                <a:effectLst/>
                <a:latin typeface="Arial" panose="020B060402020202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0"/>
              </a:spcAft>
            </a:pPr>
            <a:r>
              <a:rPr lang="en-US" sz="1800" dirty="0" err="1">
                <a:effectLst/>
                <a:latin typeface="Arial" panose="020B0604020202020204" pitchFamily="34" charset="0"/>
                <a:ea typeface="Calibri" panose="020F0502020204030204" pitchFamily="34" charset="0"/>
                <a:cs typeface="Arial" panose="020B0604020202020204" pitchFamily="34" charset="0"/>
              </a:rPr>
              <a:t>wie</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nie</a:t>
            </a:r>
            <a:r>
              <a:rPr lang="en-US" sz="1800" dirty="0">
                <a:effectLst/>
                <a:latin typeface="Arial" panose="020B0604020202020204" pitchFamily="34" charset="0"/>
                <a:ea typeface="Calibri" panose="020F0502020204030204" pitchFamily="34" charset="0"/>
                <a:cs typeface="Arial" panose="020B0604020202020204" pitchFamily="34" charset="0"/>
              </a:rPr>
              <a:t> net die '</a:t>
            </a:r>
            <a:r>
              <a:rPr lang="en-US" sz="1800" dirty="0" err="1">
                <a:effectLst/>
                <a:latin typeface="Arial" panose="020B0604020202020204" pitchFamily="34" charset="0"/>
                <a:ea typeface="Calibri" panose="020F0502020204030204" pitchFamily="34" charset="0"/>
                <a:cs typeface="Arial" panose="020B0604020202020204" pitchFamily="34" charset="0"/>
              </a:rPr>
              <a:t>bediening</a:t>
            </a:r>
            <a:r>
              <a:rPr lang="en-US" sz="1800" dirty="0">
                <a:effectLst/>
                <a:latin typeface="Arial" panose="020B0604020202020204" pitchFamily="34" charset="0"/>
                <a:ea typeface="Calibri" panose="020F0502020204030204" pitchFamily="34" charset="0"/>
                <a:cs typeface="Arial" panose="020B0604020202020204" pitchFamily="34" charset="0"/>
              </a:rPr>
              <a:t>' of '</a:t>
            </a:r>
            <a:r>
              <a:rPr lang="en-US" sz="1800" dirty="0" err="1">
                <a:effectLst/>
                <a:latin typeface="Arial" panose="020B0604020202020204" pitchFamily="34" charset="0"/>
                <a:ea typeface="Calibri" panose="020F0502020204030204" pitchFamily="34" charset="0"/>
                <a:cs typeface="Arial" panose="020B0604020202020204" pitchFamily="34" charset="0"/>
              </a:rPr>
              <a:t>aanbieding</a:t>
            </a:r>
            <a:r>
              <a:rPr lang="en-US" sz="1800" dirty="0">
                <a:effectLst/>
                <a:latin typeface="Arial" panose="020B0604020202020204" pitchFamily="34" charset="0"/>
                <a:ea typeface="Calibri" panose="020F0502020204030204" pitchFamily="34" charset="0"/>
                <a:cs typeface="Arial" panose="020B0604020202020204" pitchFamily="34" charset="0"/>
              </a:rPr>
              <a:t>' van die </a:t>
            </a:r>
            <a:r>
              <a:rPr lang="en-US" sz="1800" dirty="0" err="1">
                <a:effectLst/>
                <a:latin typeface="Arial" panose="020B0604020202020204" pitchFamily="34" charset="0"/>
                <a:ea typeface="Calibri" panose="020F0502020204030204" pitchFamily="34" charset="0"/>
                <a:cs typeface="Arial" panose="020B0604020202020204" pitchFamily="34" charset="0"/>
              </a:rPr>
              <a:t>sakrament</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fisies</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ontvang</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nie</a:t>
            </a:r>
            <a:r>
              <a:rPr lang="en-US" sz="1800" dirty="0">
                <a:effectLst/>
                <a:latin typeface="Arial" panose="020B0604020202020204" pitchFamily="34" charset="0"/>
                <a:ea typeface="Calibri" panose="020F0502020204030204" pitchFamily="34" charset="0"/>
                <a:cs typeface="Arial" panose="020B0604020202020204" pitchFamily="34" charset="0"/>
              </a:rPr>
              <a:t>, maar </a:t>
            </a:r>
            <a:r>
              <a:rPr lang="en-US" sz="1800" dirty="0" err="1">
                <a:effectLst/>
                <a:latin typeface="Arial" panose="020B0604020202020204" pitchFamily="34" charset="0"/>
                <a:ea typeface="Calibri" panose="020F0502020204030204" pitchFamily="34" charset="0"/>
                <a:cs typeface="Arial" panose="020B0604020202020204" pitchFamily="34" charset="0"/>
              </a:rPr>
              <a:t>ook</a:t>
            </a:r>
            <a:r>
              <a:rPr lang="en-US" sz="1800" dirty="0">
                <a:effectLst/>
                <a:latin typeface="Arial" panose="020B0604020202020204" pitchFamily="34" charset="0"/>
                <a:ea typeface="Calibri" panose="020F0502020204030204" pitchFamily="34" charset="0"/>
                <a:cs typeface="Arial" panose="020B0604020202020204" pitchFamily="34" charset="0"/>
              </a:rPr>
              <a:t> "... die </a:t>
            </a:r>
            <a:r>
              <a:rPr lang="en-US" sz="1800" dirty="0" err="1">
                <a:effectLst/>
                <a:latin typeface="Arial" panose="020B0604020202020204" pitchFamily="34" charset="0"/>
                <a:ea typeface="Calibri" panose="020F0502020204030204" pitchFamily="34" charset="0"/>
                <a:cs typeface="Arial" panose="020B0604020202020204" pitchFamily="34" charset="0"/>
              </a:rPr>
              <a:t>waarheid</a:t>
            </a:r>
            <a:r>
              <a:rPr lang="en-US" sz="1800" dirty="0">
                <a:effectLst/>
                <a:latin typeface="Arial" panose="020B0604020202020204" pitchFamily="34" charset="0"/>
                <a:ea typeface="Calibri" panose="020F0502020204030204" pitchFamily="34" charset="0"/>
                <a:cs typeface="Arial" panose="020B0604020202020204" pitchFamily="34" charset="0"/>
              </a:rPr>
              <a:t> van die </a:t>
            </a:r>
            <a:r>
              <a:rPr lang="en-US" sz="1800" dirty="0" err="1">
                <a:effectLst/>
                <a:latin typeface="Arial" panose="020B0604020202020204" pitchFamily="34" charset="0"/>
                <a:ea typeface="Calibri" panose="020F0502020204030204" pitchFamily="34" charset="0"/>
                <a:cs typeface="Arial" panose="020B0604020202020204" pitchFamily="34" charset="0"/>
              </a:rPr>
              <a:t>sakrament</a:t>
            </a:r>
            <a:r>
              <a:rPr lang="en-US" sz="1800" dirty="0">
                <a:effectLst/>
                <a:latin typeface="Arial" panose="020B0604020202020204" pitchFamily="34" charset="0"/>
                <a:ea typeface="Calibri" panose="020F0502020204030204" pitchFamily="34" charset="0"/>
                <a:cs typeface="Arial" panose="020B0604020202020204" pitchFamily="34" charset="0"/>
              </a:rPr>
              <a:t> ... So het Judas </a:t>
            </a:r>
            <a:r>
              <a:rPr lang="en-US" sz="1800" dirty="0" err="1">
                <a:effectLst/>
                <a:latin typeface="Arial" panose="020B0604020202020204" pitchFamily="34" charset="0"/>
                <a:ea typeface="Calibri" panose="020F0502020204030204" pitchFamily="34" charset="0"/>
                <a:cs typeface="Arial" panose="020B0604020202020204" pitchFamily="34" charset="0"/>
              </a:rPr>
              <a:t>en</a:t>
            </a:r>
            <a:r>
              <a:rPr lang="en-US" sz="1800" dirty="0">
                <a:effectLst/>
                <a:latin typeface="Arial" panose="020B0604020202020204" pitchFamily="34" charset="0"/>
                <a:ea typeface="Calibri" panose="020F0502020204030204" pitchFamily="34" charset="0"/>
                <a:cs typeface="Arial" panose="020B0604020202020204" pitchFamily="34" charset="0"/>
              </a:rPr>
              <a:t> Simon die </a:t>
            </a:r>
            <a:r>
              <a:rPr lang="en-US" sz="1800" dirty="0" err="1">
                <a:effectLst/>
                <a:latin typeface="Arial" panose="020B0604020202020204" pitchFamily="34" charset="0"/>
                <a:ea typeface="Calibri" panose="020F0502020204030204" pitchFamily="34" charset="0"/>
                <a:cs typeface="Arial" panose="020B0604020202020204" pitchFamily="34" charset="0"/>
              </a:rPr>
              <a:t>towenaar</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albei</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wel</a:t>
            </a:r>
            <a:r>
              <a:rPr lang="en-US" sz="1800" dirty="0">
                <a:effectLst/>
                <a:latin typeface="Arial" panose="020B0604020202020204" pitchFamily="34" charset="0"/>
                <a:ea typeface="Calibri" panose="020F0502020204030204" pitchFamily="34" charset="0"/>
                <a:cs typeface="Arial" panose="020B0604020202020204" pitchFamily="34" charset="0"/>
              </a:rPr>
              <a:t> die </a:t>
            </a:r>
            <a:r>
              <a:rPr lang="en-US" sz="1800" dirty="0" err="1">
                <a:effectLst/>
                <a:latin typeface="Arial" panose="020B0604020202020204" pitchFamily="34" charset="0"/>
                <a:ea typeface="Calibri" panose="020F0502020204030204" pitchFamily="34" charset="0"/>
                <a:cs typeface="Arial" panose="020B0604020202020204" pitchFamily="34" charset="0"/>
              </a:rPr>
              <a:t>sakrament</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ontvang</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b="1" i="1" dirty="0">
                <a:effectLst/>
                <a:latin typeface="Arial" panose="020B0604020202020204" pitchFamily="34" charset="0"/>
                <a:ea typeface="Calibri" panose="020F0502020204030204" pitchFamily="34" charset="0"/>
                <a:cs typeface="Arial" panose="020B0604020202020204" pitchFamily="34" charset="0"/>
              </a:rPr>
              <a:t>maar </a:t>
            </a:r>
            <a:r>
              <a:rPr lang="en-US" sz="1800" b="1" i="1" u="sng" dirty="0" err="1">
                <a:effectLst/>
                <a:latin typeface="Arial" panose="020B0604020202020204" pitchFamily="34" charset="0"/>
                <a:ea typeface="Calibri" panose="020F0502020204030204" pitchFamily="34" charset="0"/>
                <a:cs typeface="Arial" panose="020B0604020202020204" pitchFamily="34" charset="0"/>
              </a:rPr>
              <a:t>nie</a:t>
            </a:r>
            <a:r>
              <a:rPr lang="en-US" sz="1800" b="1" i="1" dirty="0">
                <a:effectLst/>
                <a:latin typeface="Arial" panose="020B0604020202020204" pitchFamily="34" charset="0"/>
                <a:ea typeface="Calibri" panose="020F0502020204030204" pitchFamily="34" charset="0"/>
                <a:cs typeface="Arial" panose="020B0604020202020204" pitchFamily="34" charset="0"/>
              </a:rPr>
              <a:t> Christus, wat </a:t>
            </a:r>
            <a:r>
              <a:rPr lang="en-US" sz="1800" b="1" i="1" dirty="0" err="1">
                <a:effectLst/>
                <a:latin typeface="Arial" panose="020B0604020202020204" pitchFamily="34" charset="0"/>
                <a:ea typeface="Calibri" panose="020F0502020204030204" pitchFamily="34" charset="0"/>
                <a:cs typeface="Arial" panose="020B0604020202020204" pitchFamily="34" charset="0"/>
              </a:rPr>
              <a:t>daardeur</a:t>
            </a:r>
            <a:r>
              <a:rPr lang="en-US" sz="1800" b="1" i="1" dirty="0">
                <a:effectLst/>
                <a:latin typeface="Arial" panose="020B0604020202020204" pitchFamily="34" charset="0"/>
                <a:ea typeface="Calibri" panose="020F0502020204030204" pitchFamily="34" charset="0"/>
                <a:cs typeface="Arial" panose="020B0604020202020204" pitchFamily="34" charset="0"/>
              </a:rPr>
              <a:t> </a:t>
            </a:r>
            <a:r>
              <a:rPr lang="en-US" sz="1800" b="1" i="1" dirty="0" err="1">
                <a:effectLst/>
                <a:latin typeface="Arial" panose="020B0604020202020204" pitchFamily="34" charset="0"/>
                <a:ea typeface="Calibri" panose="020F0502020204030204" pitchFamily="34" charset="0"/>
                <a:cs typeface="Arial" panose="020B0604020202020204" pitchFamily="34" charset="0"/>
              </a:rPr>
              <a:t>voorgestel</a:t>
            </a:r>
            <a:r>
              <a:rPr lang="en-US" sz="1800" b="1" i="1" dirty="0">
                <a:effectLst/>
                <a:latin typeface="Arial" panose="020B0604020202020204" pitchFamily="34" charset="0"/>
                <a:ea typeface="Calibri" panose="020F0502020204030204" pitchFamily="34" charset="0"/>
                <a:cs typeface="Arial" panose="020B0604020202020204" pitchFamily="34" charset="0"/>
              </a:rPr>
              <a:t> word </a:t>
            </a:r>
            <a:r>
              <a:rPr lang="en-US" sz="1800" b="1" i="1" dirty="0" err="1">
                <a:effectLst/>
                <a:latin typeface="Arial" panose="020B0604020202020204" pitchFamily="34" charset="0"/>
                <a:ea typeface="Calibri" panose="020F0502020204030204" pitchFamily="34" charset="0"/>
                <a:cs typeface="Arial" panose="020B0604020202020204" pitchFamily="34" charset="0"/>
              </a:rPr>
              <a:t>nie</a:t>
            </a:r>
            <a:r>
              <a:rPr lang="en-US" sz="1800" b="1" i="1" dirty="0">
                <a:effectLst/>
                <a:latin typeface="Arial" panose="020B0604020202020204" pitchFamily="34" charset="0"/>
                <a:ea typeface="Calibri" panose="020F0502020204030204" pitchFamily="34" charset="0"/>
                <a:cs typeface="Arial" panose="020B0604020202020204" pitchFamily="34" charset="0"/>
              </a:rPr>
              <a:t>; Hy 'word </a:t>
            </a:r>
            <a:r>
              <a:rPr lang="en-US" sz="1800" b="1" i="1" u="sng" dirty="0" err="1">
                <a:effectLst/>
                <a:latin typeface="Arial" panose="020B0604020202020204" pitchFamily="34" charset="0"/>
                <a:ea typeface="Calibri" panose="020F0502020204030204" pitchFamily="34" charset="0"/>
                <a:cs typeface="Arial" panose="020B0604020202020204" pitchFamily="34" charset="0"/>
              </a:rPr>
              <a:t>slegs</a:t>
            </a:r>
            <a:r>
              <a:rPr lang="en-US" sz="1800" b="1" i="1" dirty="0">
                <a:effectLst/>
                <a:latin typeface="Arial" panose="020B0604020202020204" pitchFamily="34" charset="0"/>
                <a:ea typeface="Calibri" panose="020F0502020204030204" pitchFamily="34" charset="0"/>
                <a:cs typeface="Arial" panose="020B0604020202020204" pitchFamily="34" charset="0"/>
              </a:rPr>
              <a:t> </a:t>
            </a:r>
            <a:r>
              <a:rPr lang="en-US" sz="1800" b="1" i="1" dirty="0" err="1">
                <a:effectLst/>
                <a:latin typeface="Arial" panose="020B0604020202020204" pitchFamily="34" charset="0"/>
                <a:ea typeface="Calibri" panose="020F0502020204030204" pitchFamily="34" charset="0"/>
                <a:cs typeface="Arial" panose="020B0604020202020204" pitchFamily="34" charset="0"/>
              </a:rPr>
              <a:t>aan</a:t>
            </a:r>
            <a:r>
              <a:rPr lang="en-US" sz="1800" b="1" i="1" dirty="0">
                <a:effectLst/>
                <a:latin typeface="Arial" panose="020B0604020202020204" pitchFamily="34" charset="0"/>
                <a:ea typeface="Calibri" panose="020F0502020204030204" pitchFamily="34" charset="0"/>
                <a:cs typeface="Arial" panose="020B0604020202020204" pitchFamily="34" charset="0"/>
              </a:rPr>
              <a:t> die </a:t>
            </a:r>
            <a:r>
              <a:rPr lang="en-US" sz="1800" b="1" i="1" dirty="0" err="1">
                <a:effectLst/>
                <a:latin typeface="Arial" panose="020B0604020202020204" pitchFamily="34" charset="0"/>
                <a:ea typeface="Calibri" panose="020F0502020204030204" pitchFamily="34" charset="0"/>
                <a:cs typeface="Arial" panose="020B0604020202020204" pitchFamily="34" charset="0"/>
              </a:rPr>
              <a:t>gelowiges</a:t>
            </a:r>
            <a:r>
              <a:rPr lang="en-US" sz="1800" b="1" i="1" dirty="0">
                <a:effectLst/>
                <a:latin typeface="Arial" panose="020B0604020202020204" pitchFamily="34" charset="0"/>
                <a:ea typeface="Calibri" panose="020F0502020204030204" pitchFamily="34" charset="0"/>
                <a:cs typeface="Arial" panose="020B0604020202020204" pitchFamily="34" charset="0"/>
              </a:rPr>
              <a:t> </a:t>
            </a:r>
            <a:r>
              <a:rPr lang="en-US" sz="1800" b="1" i="1" dirty="0" err="1">
                <a:effectLst/>
                <a:latin typeface="Arial" panose="020B0604020202020204" pitchFamily="34" charset="0"/>
                <a:ea typeface="Calibri" panose="020F0502020204030204" pitchFamily="34" charset="0"/>
                <a:cs typeface="Arial" panose="020B0604020202020204" pitchFamily="34" charset="0"/>
              </a:rPr>
              <a:t>gegee</a:t>
            </a:r>
            <a:r>
              <a:rPr lang="en-US" sz="1800" dirty="0">
                <a:effectLst/>
                <a:latin typeface="Arial" panose="020B0604020202020204" pitchFamily="34" charset="0"/>
                <a:ea typeface="Calibri" panose="020F0502020204030204" pitchFamily="34" charset="0"/>
                <a:cs typeface="Arial" panose="020B0604020202020204" pitchFamily="34" charset="0"/>
              </a:rPr>
              <a:t>.' (NGB </a:t>
            </a:r>
            <a:r>
              <a:rPr lang="en-US" sz="1800" dirty="0" err="1">
                <a:effectLst/>
                <a:latin typeface="Arial" panose="020B0604020202020204" pitchFamily="34" charset="0"/>
                <a:ea typeface="Calibri" panose="020F0502020204030204" pitchFamily="34" charset="0"/>
                <a:cs typeface="Arial" panose="020B0604020202020204" pitchFamily="34" charset="0"/>
              </a:rPr>
              <a:t>artikel</a:t>
            </a:r>
            <a:r>
              <a:rPr lang="en-US" sz="1800" dirty="0">
                <a:effectLst/>
                <a:latin typeface="Arial" panose="020B0604020202020204" pitchFamily="34" charset="0"/>
                <a:ea typeface="Calibri" panose="020F0502020204030204" pitchFamily="34" charset="0"/>
                <a:cs typeface="Arial" panose="020B0604020202020204" pitchFamily="34" charset="0"/>
              </a:rPr>
              <a:t> 35).</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4" name="Slide Number Placeholder 3">
            <a:extLst>
              <a:ext uri="{FF2B5EF4-FFF2-40B4-BE49-F238E27FC236}">
                <a16:creationId xmlns:a16="http://schemas.microsoft.com/office/drawing/2014/main" id="{9ADD786F-0DD6-5330-D28B-99CFB6141947}"/>
              </a:ext>
            </a:extLst>
          </p:cNvPr>
          <p:cNvSpPr>
            <a:spLocks noGrp="1"/>
          </p:cNvSpPr>
          <p:nvPr>
            <p:ph type="sldNum" sz="quarter" idx="12"/>
          </p:nvPr>
        </p:nvSpPr>
        <p:spPr/>
        <p:txBody>
          <a:bodyPr/>
          <a:lstStyle/>
          <a:p>
            <a:fld id="{6D22F896-40B5-4ADD-8801-0D06FADFA095}" type="slidenum">
              <a:rPr lang="en-US" smtClean="0"/>
              <a:t>25</a:t>
            </a:fld>
            <a:endParaRPr lang="en-US" dirty="0"/>
          </a:p>
        </p:txBody>
      </p:sp>
    </p:spTree>
    <p:extLst>
      <p:ext uri="{BB962C8B-B14F-4D97-AF65-F5344CB8AC3E}">
        <p14:creationId xmlns:p14="http://schemas.microsoft.com/office/powerpoint/2010/main" val="26404714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9F063-B503-B81B-7D50-22B08611F99E}"/>
              </a:ext>
            </a:extLst>
          </p:cNvPr>
          <p:cNvSpPr>
            <a:spLocks noGrp="1"/>
          </p:cNvSpPr>
          <p:nvPr>
            <p:ph type="title"/>
          </p:nvPr>
        </p:nvSpPr>
        <p:spPr/>
        <p:txBody>
          <a:bodyPr>
            <a:normAutofit/>
          </a:bodyPr>
          <a:lstStyle/>
          <a:p>
            <a:pPr algn="ctr"/>
            <a:r>
              <a:rPr lang="en-US" sz="5400" b="1" dirty="0"/>
              <a:t>SAMEVATTENDE KONKLUSIES</a:t>
            </a:r>
          </a:p>
        </p:txBody>
      </p:sp>
      <p:sp>
        <p:nvSpPr>
          <p:cNvPr id="3" name="Content Placeholder 2">
            <a:extLst>
              <a:ext uri="{FF2B5EF4-FFF2-40B4-BE49-F238E27FC236}">
                <a16:creationId xmlns:a16="http://schemas.microsoft.com/office/drawing/2014/main" id="{8A2080BD-6FA1-DBF6-0596-FF9779A3CEDD}"/>
              </a:ext>
            </a:extLst>
          </p:cNvPr>
          <p:cNvSpPr>
            <a:spLocks noGrp="1"/>
          </p:cNvSpPr>
          <p:nvPr>
            <p:ph idx="1"/>
          </p:nvPr>
        </p:nvSpPr>
        <p:spPr>
          <a:xfrm>
            <a:off x="1141412" y="2249487"/>
            <a:ext cx="9905999" cy="4222334"/>
          </a:xfrm>
        </p:spPr>
        <p:txBody>
          <a:bodyPr>
            <a:normAutofit fontScale="92500"/>
          </a:bodyPr>
          <a:lstStyle/>
          <a:p>
            <a:pPr marL="0">
              <a:spcBef>
                <a:spcPts val="0"/>
              </a:spcBef>
            </a:pPr>
            <a:r>
              <a:rPr lang="en-US" dirty="0">
                <a:effectLst/>
                <a:latin typeface="Calibri" panose="020F0502020204030204" pitchFamily="34" charset="0"/>
                <a:ea typeface="MS Mincho" panose="02020609040205080304" pitchFamily="49" charset="-128"/>
                <a:cs typeface="Arial" panose="020B0604020202020204" pitchFamily="34" charset="0"/>
              </a:rPr>
              <a:t> </a:t>
            </a:r>
            <a:r>
              <a:rPr lang="af-ZA" sz="2600" dirty="0">
                <a:effectLst/>
                <a:latin typeface="Arial" panose="020B0604020202020204" pitchFamily="34" charset="0"/>
                <a:ea typeface="MS Mincho" panose="02020609040205080304" pitchFamily="49" charset="-128"/>
                <a:cs typeface="Arial" panose="020B0604020202020204" pitchFamily="34" charset="0"/>
              </a:rPr>
              <a:t>Die genadeverbond verstaan soos die Skrif dit leer en bely word in die gereformeerde belydenisskrifte (veral HK v/a 74; NGB artikels 33-35; DL 1.17 en 2.8) is met uitverkore volwassenes en hul uitverkore kinders, ook genoem met 'gelowiges en ons kinders', </a:t>
            </a:r>
            <a:r>
              <a:rPr lang="af-ZA" sz="2600" b="1" i="1" dirty="0">
                <a:effectLst/>
                <a:latin typeface="Arial" panose="020B0604020202020204" pitchFamily="34" charset="0"/>
                <a:ea typeface="MS Mincho" panose="02020609040205080304" pitchFamily="49" charset="-128"/>
                <a:cs typeface="Arial" panose="020B0604020202020204" pitchFamily="34" charset="0"/>
              </a:rPr>
              <a:t>met 'ons en ons kinders' verbondsmatig organies/kollektief verstaan</a:t>
            </a:r>
            <a:r>
              <a:rPr lang="af-ZA" sz="2600" dirty="0">
                <a:effectLst/>
                <a:latin typeface="Arial" panose="020B0604020202020204" pitchFamily="34" charset="0"/>
                <a:ea typeface="MS Mincho" panose="02020609040205080304" pitchFamily="49" charset="-128"/>
                <a:cs typeface="Arial" panose="020B0604020202020204" pitchFamily="34" charset="0"/>
              </a:rPr>
              <a:t>, maar die 'bediening en administrasie' van daardie genadeverbond is wyer as die uitverkorenes, almal wat die tekens van die genadeverbond ontvang, op grond van God se bevel en omdat Hy besig is om deur die eeue en onder alle volke vir Hom ŉ uitverkore volk vergader (HK v/a 54). </a:t>
            </a:r>
            <a:endParaRPr lang="en-US" sz="2600" dirty="0">
              <a:effectLst/>
              <a:latin typeface="Calibri" panose="020F0502020204030204" pitchFamily="34" charset="0"/>
              <a:ea typeface="MS Mincho" panose="02020609040205080304" pitchFamily="49" charset="-128"/>
              <a:cs typeface="Arial" panose="020B0604020202020204" pitchFamily="34" charset="0"/>
            </a:endParaRPr>
          </a:p>
          <a:p>
            <a:pPr marL="0" marR="0">
              <a:spcBef>
                <a:spcPts val="0"/>
              </a:spcBef>
              <a:spcAft>
                <a:spcPts val="0"/>
              </a:spcAft>
            </a:pP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36DBE545-C02E-1AD3-C70C-6E926A91F94B}"/>
              </a:ext>
            </a:extLst>
          </p:cNvPr>
          <p:cNvSpPr>
            <a:spLocks noGrp="1"/>
          </p:cNvSpPr>
          <p:nvPr>
            <p:ph type="sldNum" sz="quarter" idx="12"/>
          </p:nvPr>
        </p:nvSpPr>
        <p:spPr/>
        <p:txBody>
          <a:bodyPr/>
          <a:lstStyle/>
          <a:p>
            <a:fld id="{6D22F896-40B5-4ADD-8801-0D06FADFA095}" type="slidenum">
              <a:rPr lang="en-US" smtClean="0"/>
              <a:t>26</a:t>
            </a:fld>
            <a:endParaRPr lang="en-US" dirty="0"/>
          </a:p>
        </p:txBody>
      </p:sp>
    </p:spTree>
    <p:extLst>
      <p:ext uri="{BB962C8B-B14F-4D97-AF65-F5344CB8AC3E}">
        <p14:creationId xmlns:p14="http://schemas.microsoft.com/office/powerpoint/2010/main" val="37413284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432AD-5131-E0D7-BC93-A3150BB1D1F3}"/>
              </a:ext>
            </a:extLst>
          </p:cNvPr>
          <p:cNvSpPr>
            <a:spLocks noGrp="1"/>
          </p:cNvSpPr>
          <p:nvPr>
            <p:ph type="title"/>
          </p:nvPr>
        </p:nvSpPr>
        <p:spPr/>
        <p:txBody>
          <a:bodyPr>
            <a:normAutofit/>
          </a:bodyPr>
          <a:lstStyle/>
          <a:p>
            <a:pPr algn="ctr"/>
            <a:r>
              <a:rPr lang="en-US" sz="4800" b="1" dirty="0"/>
              <a:t>SAMEVATTENDE KONKLUSIES</a:t>
            </a:r>
            <a:endParaRPr lang="en-US" sz="4800" dirty="0"/>
          </a:p>
        </p:txBody>
      </p:sp>
      <p:sp>
        <p:nvSpPr>
          <p:cNvPr id="3" name="Content Placeholder 2">
            <a:extLst>
              <a:ext uri="{FF2B5EF4-FFF2-40B4-BE49-F238E27FC236}">
                <a16:creationId xmlns:a16="http://schemas.microsoft.com/office/drawing/2014/main" id="{075176F4-359B-E56A-016B-883EB64D35DF}"/>
              </a:ext>
            </a:extLst>
          </p:cNvPr>
          <p:cNvSpPr>
            <a:spLocks noGrp="1"/>
          </p:cNvSpPr>
          <p:nvPr>
            <p:ph idx="1"/>
          </p:nvPr>
        </p:nvSpPr>
        <p:spPr>
          <a:xfrm>
            <a:off x="1141412" y="2249487"/>
            <a:ext cx="9905999" cy="4399888"/>
          </a:xfrm>
        </p:spPr>
        <p:txBody>
          <a:bodyPr>
            <a:normAutofit fontScale="92500"/>
          </a:bodyPr>
          <a:lstStyle/>
          <a:p>
            <a:r>
              <a:rPr lang="af-ZA" sz="2000" dirty="0">
                <a:effectLst/>
                <a:latin typeface="Arial" panose="020B0604020202020204" pitchFamily="34" charset="0"/>
                <a:ea typeface="MS Mincho" panose="02020609040205080304" pitchFamily="49" charset="-128"/>
              </a:rPr>
              <a:t>Die doel van sakramente is om geloof te </a:t>
            </a:r>
            <a:r>
              <a:rPr lang="af-ZA" sz="2000" b="1" i="1" dirty="0">
                <a:effectLst/>
                <a:latin typeface="Arial" panose="020B0604020202020204" pitchFamily="34" charset="0"/>
                <a:ea typeface="MS Mincho" panose="02020609040205080304" pitchFamily="49" charset="-128"/>
              </a:rPr>
              <a:t>versterk </a:t>
            </a:r>
            <a:r>
              <a:rPr lang="af-ZA" sz="2000" dirty="0">
                <a:effectLst/>
                <a:latin typeface="Arial" panose="020B0604020202020204" pitchFamily="34" charset="0"/>
                <a:ea typeface="MS Mincho" panose="02020609040205080304" pitchFamily="49" charset="-128"/>
              </a:rPr>
              <a:t>(NGB art. 33; HK Sondag 25), waaraan die uitverkorenes alleen werklik deel, die doel van sakramente is om die </a:t>
            </a:r>
            <a:r>
              <a:rPr lang="af-ZA" sz="2000" b="1" i="1" dirty="0">
                <a:effectLst/>
                <a:latin typeface="Arial" panose="020B0604020202020204" pitchFamily="34" charset="0"/>
                <a:ea typeface="MS Mincho" panose="02020609040205080304" pitchFamily="49" charset="-128"/>
              </a:rPr>
              <a:t>sekerheid</a:t>
            </a:r>
            <a:r>
              <a:rPr lang="af-ZA" sz="2000" dirty="0">
                <a:effectLst/>
                <a:latin typeface="Arial" panose="020B0604020202020204" pitchFamily="34" charset="0"/>
                <a:ea typeface="MS Mincho" panose="02020609040205080304" pitchFamily="49" charset="-128"/>
              </a:rPr>
              <a:t> van God se genadeverbond te handhaaf, nie 'onsekerheid, twyfel, dalk, moontlikhede' visueel te verkondig in die sakramente nie: "Hier mag geen twyfel meer wees nie. Hier is alleen sekerheid. Hier moet kennis wees oor wat die genadeverbond beteken" (d'Assonville, 1981: 35). Die 'wil' van God waarvan ons so baie lees in die eerste drie hoofpunte van die FBK, is nie 'n 'onsekerheid' of 'moontlikheid' wat 'dalk' vir sy almal (kop-vir-kop) wat gedoop is sal plaasvind nie, maar 'n vaste sekerheid wat 'sal' plaasvind kragtens die Here se volkome werk in Christus, vir hulle wat Hy uitverkies het en sy Seun gegee het, en dit word beseël deur die Heilige Gees, waarvan die doop 'n uiterlike teken en seël is (HK Sondag 25-27; NGB art. 33, 34). </a:t>
            </a:r>
            <a:br>
              <a:rPr lang="af-ZA" sz="2000" dirty="0">
                <a:effectLst/>
                <a:latin typeface="Arial" panose="020B0604020202020204" pitchFamily="34" charset="0"/>
                <a:ea typeface="MS Mincho" panose="02020609040205080304" pitchFamily="49" charset="-128"/>
              </a:rPr>
            </a:br>
            <a:endParaRPr lang="en-US" sz="2800" dirty="0"/>
          </a:p>
        </p:txBody>
      </p:sp>
      <p:sp>
        <p:nvSpPr>
          <p:cNvPr id="4" name="Slide Number Placeholder 3">
            <a:extLst>
              <a:ext uri="{FF2B5EF4-FFF2-40B4-BE49-F238E27FC236}">
                <a16:creationId xmlns:a16="http://schemas.microsoft.com/office/drawing/2014/main" id="{E5F976AD-4CF6-7733-CF4E-327B74EF9C47}"/>
              </a:ext>
            </a:extLst>
          </p:cNvPr>
          <p:cNvSpPr>
            <a:spLocks noGrp="1"/>
          </p:cNvSpPr>
          <p:nvPr>
            <p:ph type="sldNum" sz="quarter" idx="12"/>
          </p:nvPr>
        </p:nvSpPr>
        <p:spPr/>
        <p:txBody>
          <a:bodyPr/>
          <a:lstStyle/>
          <a:p>
            <a:fld id="{6D22F896-40B5-4ADD-8801-0D06FADFA095}" type="slidenum">
              <a:rPr lang="en-US" smtClean="0"/>
              <a:t>27</a:t>
            </a:fld>
            <a:endParaRPr lang="en-US" dirty="0"/>
          </a:p>
        </p:txBody>
      </p:sp>
    </p:spTree>
    <p:extLst>
      <p:ext uri="{BB962C8B-B14F-4D97-AF65-F5344CB8AC3E}">
        <p14:creationId xmlns:p14="http://schemas.microsoft.com/office/powerpoint/2010/main" val="10165874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E3652-3578-EBED-258D-0A37D0C38F60}"/>
              </a:ext>
            </a:extLst>
          </p:cNvPr>
          <p:cNvSpPr>
            <a:spLocks noGrp="1"/>
          </p:cNvSpPr>
          <p:nvPr>
            <p:ph type="title"/>
          </p:nvPr>
        </p:nvSpPr>
        <p:spPr/>
        <p:txBody>
          <a:bodyPr>
            <a:normAutofit/>
          </a:bodyPr>
          <a:lstStyle/>
          <a:p>
            <a:pPr algn="ctr"/>
            <a:r>
              <a:rPr lang="en-US" sz="5400" b="1" dirty="0"/>
              <a:t>SAMEVATTENDE KONKLUSIES</a:t>
            </a:r>
            <a:endParaRPr lang="en-US" sz="5400" dirty="0"/>
          </a:p>
        </p:txBody>
      </p:sp>
      <p:sp>
        <p:nvSpPr>
          <p:cNvPr id="3" name="Content Placeholder 2">
            <a:extLst>
              <a:ext uri="{FF2B5EF4-FFF2-40B4-BE49-F238E27FC236}">
                <a16:creationId xmlns:a16="http://schemas.microsoft.com/office/drawing/2014/main" id="{58E76B34-9020-1B86-4974-3E5D5E9167D9}"/>
              </a:ext>
            </a:extLst>
          </p:cNvPr>
          <p:cNvSpPr>
            <a:spLocks noGrp="1"/>
          </p:cNvSpPr>
          <p:nvPr>
            <p:ph idx="1"/>
          </p:nvPr>
        </p:nvSpPr>
        <p:spPr>
          <a:xfrm>
            <a:off x="1141412" y="2249486"/>
            <a:ext cx="9905999" cy="4325049"/>
          </a:xfrm>
        </p:spPr>
        <p:txBody>
          <a:bodyPr>
            <a:normAutofit lnSpcReduction="10000"/>
          </a:bodyPr>
          <a:lstStyle/>
          <a:p>
            <a:pPr marL="0" marR="0">
              <a:lnSpc>
                <a:spcPct val="107000"/>
              </a:lnSpc>
              <a:spcBef>
                <a:spcPts val="0"/>
              </a:spcBef>
              <a:spcAft>
                <a:spcPts val="800"/>
              </a:spcAft>
            </a:pPr>
            <a:r>
              <a:rPr lang="af-ZA" sz="2000" dirty="0">
                <a:effectLst/>
                <a:latin typeface="Arial" panose="020B0604020202020204" pitchFamily="34" charset="0"/>
                <a:ea typeface="MS Mincho" panose="02020609040205080304" pitchFamily="49" charset="-128"/>
                <a:cs typeface="Arial" panose="020B0604020202020204" pitchFamily="34" charset="0"/>
              </a:rPr>
              <a:t>1. Die organies/kollektiewe verbondsmatige verstaan van die Skrif bepaal die belydenis en formuliere, dus ook hoe die FBK verbondsmatig verstaan behoort te word. Omdat die mens nie kan en mag oordeel oor die harte en onderskei tussen uitverkorene en nie-uitverkorene nie, daarom word die verbondsteken aan alle kinders van gelowiges bedien, kop-vir-kop, op grond van God se bevel en belofte dat Hy juis sy uitverkore volk, sy kerk versamel deur die geslagte op ŉ organiese verbondsmatige wyse (Gen. 17:7-11; Hand. 2:37-41; sien ook HK v/a 54).</a:t>
            </a:r>
            <a:endParaRPr lang="en-US" sz="20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800"/>
              </a:spcAft>
            </a:pPr>
            <a:r>
              <a:rPr lang="af-ZA" sz="2000" dirty="0">
                <a:effectLst/>
                <a:latin typeface="Arial" panose="020B0604020202020204" pitchFamily="34" charset="0"/>
                <a:ea typeface="MS Mincho" panose="02020609040205080304" pitchFamily="49" charset="-128"/>
                <a:cs typeface="Arial" panose="020B0604020202020204" pitchFamily="34" charset="0"/>
              </a:rPr>
              <a:t>2. Die doel van die sakramente, om geloof te 'versterk en te voed' is allesbepalend om die FBK ook reg te verstaan, daar is nie sprake van net ŉ 'objektiewe' werklikheid en sekerheid 'daarbuite' nie, maar ook en veral ŉ innerlike werklikheid en sekerheid wat die Gees werk in die gelowiges se harte.</a:t>
            </a:r>
            <a:endParaRPr lang="en-US" sz="20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800"/>
              </a:spcAft>
            </a:pPr>
            <a:r>
              <a:rPr lang="af-ZA" sz="2000" dirty="0">
                <a:effectLst/>
                <a:latin typeface="Arial" panose="020B0604020202020204" pitchFamily="34" charset="0"/>
                <a:ea typeface="MS Mincho" panose="02020609040205080304" pitchFamily="49" charset="-128"/>
                <a:cs typeface="Arial" panose="020B0604020202020204" pitchFamily="34" charset="0"/>
              </a:rPr>
              <a:t>3. Die historiese konteks en stryd teen beide Rome en die Wederdopers moet deeglik in ag geneem word in die lees van die FBK.</a:t>
            </a:r>
            <a:endParaRPr lang="en-US" sz="2000" dirty="0">
              <a:effectLst/>
              <a:latin typeface="Calibri" panose="020F0502020204030204" pitchFamily="34" charset="0"/>
              <a:ea typeface="MS Mincho" panose="02020609040205080304" pitchFamily="49" charset="-128"/>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ECCCC518-858E-2E50-E593-9EBEDCEDF04B}"/>
              </a:ext>
            </a:extLst>
          </p:cNvPr>
          <p:cNvSpPr>
            <a:spLocks noGrp="1"/>
          </p:cNvSpPr>
          <p:nvPr>
            <p:ph type="sldNum" sz="quarter" idx="12"/>
          </p:nvPr>
        </p:nvSpPr>
        <p:spPr/>
        <p:txBody>
          <a:bodyPr/>
          <a:lstStyle/>
          <a:p>
            <a:fld id="{6D22F896-40B5-4ADD-8801-0D06FADFA095}" type="slidenum">
              <a:rPr lang="en-US" smtClean="0"/>
              <a:t>28</a:t>
            </a:fld>
            <a:endParaRPr lang="en-US" dirty="0"/>
          </a:p>
        </p:txBody>
      </p:sp>
    </p:spTree>
    <p:extLst>
      <p:ext uri="{BB962C8B-B14F-4D97-AF65-F5344CB8AC3E}">
        <p14:creationId xmlns:p14="http://schemas.microsoft.com/office/powerpoint/2010/main" val="8708975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0021F-0286-1BB2-F911-955EE7C77F41}"/>
              </a:ext>
            </a:extLst>
          </p:cNvPr>
          <p:cNvSpPr>
            <a:spLocks noGrp="1"/>
          </p:cNvSpPr>
          <p:nvPr>
            <p:ph type="title"/>
          </p:nvPr>
        </p:nvSpPr>
        <p:spPr/>
        <p:txBody>
          <a:bodyPr>
            <a:normAutofit/>
          </a:bodyPr>
          <a:lstStyle/>
          <a:p>
            <a:pPr algn="ctr"/>
            <a:r>
              <a:rPr lang="en-US" sz="6000" b="1" dirty="0"/>
              <a:t>SAMEVATTENDE KONKLUSIES</a:t>
            </a:r>
            <a:endParaRPr lang="en-US" sz="6000" dirty="0"/>
          </a:p>
        </p:txBody>
      </p:sp>
      <p:sp>
        <p:nvSpPr>
          <p:cNvPr id="3" name="Content Placeholder 2">
            <a:extLst>
              <a:ext uri="{FF2B5EF4-FFF2-40B4-BE49-F238E27FC236}">
                <a16:creationId xmlns:a16="http://schemas.microsoft.com/office/drawing/2014/main" id="{1200311B-3D20-B6B1-FEA0-F4F919CC560D}"/>
              </a:ext>
            </a:extLst>
          </p:cNvPr>
          <p:cNvSpPr>
            <a:spLocks noGrp="1"/>
          </p:cNvSpPr>
          <p:nvPr>
            <p:ph idx="1"/>
          </p:nvPr>
        </p:nvSpPr>
        <p:spPr>
          <a:xfrm>
            <a:off x="1141412" y="2249486"/>
            <a:ext cx="9905999" cy="4334193"/>
          </a:xfrm>
        </p:spPr>
        <p:txBody>
          <a:bodyPr>
            <a:normAutofit/>
          </a:bodyPr>
          <a:lstStyle/>
          <a:p>
            <a:pPr marL="0" marR="0">
              <a:lnSpc>
                <a:spcPct val="107000"/>
              </a:lnSpc>
              <a:spcBef>
                <a:spcPts val="0"/>
              </a:spcBef>
              <a:spcAft>
                <a:spcPts val="800"/>
              </a:spcAft>
            </a:pPr>
            <a:r>
              <a:rPr lang="af-ZA" sz="1400" dirty="0">
                <a:effectLst/>
                <a:latin typeface="Arial" panose="020B0604020202020204" pitchFamily="34" charset="0"/>
                <a:ea typeface="MS Mincho" panose="02020609040205080304" pitchFamily="49" charset="-128"/>
                <a:cs typeface="Arial" panose="020B0604020202020204" pitchFamily="34" charset="0"/>
              </a:rPr>
              <a:t>4. Die inhoud of teks van die FBK self gee eksplisiet en implisiet reeds aanduidings vir wie die sakrament se inhoud (Christus) bedoel is, vir wie dit sekerheid, troos en bemoediging bring, deur die Here se Gees: </a:t>
            </a:r>
            <a:endParaRPr lang="en-US" sz="14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800"/>
              </a:spcAft>
            </a:pPr>
            <a:r>
              <a:rPr lang="af-ZA" sz="1400" dirty="0">
                <a:effectLst/>
                <a:latin typeface="Arial" panose="020B0604020202020204" pitchFamily="34" charset="0"/>
                <a:ea typeface="MS Mincho" panose="02020609040205080304" pitchFamily="49" charset="-128"/>
                <a:cs typeface="Arial" panose="020B0604020202020204" pitchFamily="34" charset="0"/>
              </a:rPr>
              <a:t>- "dat ons van ons sondes bevry en voor God geregverdig gereken word" </a:t>
            </a:r>
            <a:br>
              <a:rPr lang="af-ZA" sz="1400" dirty="0">
                <a:effectLst/>
                <a:latin typeface="Arial" panose="020B0604020202020204" pitchFamily="34" charset="0"/>
                <a:ea typeface="MS Mincho" panose="02020609040205080304" pitchFamily="49" charset="-128"/>
                <a:cs typeface="Arial" panose="020B0604020202020204" pitchFamily="34" charset="0"/>
              </a:rPr>
            </a:br>
            <a:r>
              <a:rPr lang="af-ZA" sz="1400" dirty="0">
                <a:effectLst/>
                <a:latin typeface="Arial" panose="020B0604020202020204" pitchFamily="34" charset="0"/>
                <a:ea typeface="MS Mincho" panose="02020609040205080304" pitchFamily="49" charset="-128"/>
                <a:cs typeface="Arial" panose="020B0604020202020204" pitchFamily="34" charset="0"/>
              </a:rPr>
              <a:t>- "totdat ons eindelik onder die gemeente van die uitverkorenes in die ewige lewe vlekkeloos gestel sal word." </a:t>
            </a:r>
            <a:endParaRPr lang="en-US" sz="14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800"/>
              </a:spcAft>
            </a:pPr>
            <a:r>
              <a:rPr lang="af-ZA" sz="1400" dirty="0">
                <a:effectLst/>
                <a:latin typeface="Arial" panose="020B0604020202020204" pitchFamily="34" charset="0"/>
                <a:ea typeface="MS Mincho" panose="02020609040205080304" pitchFamily="49" charset="-128"/>
                <a:cs typeface="Arial" panose="020B0604020202020204" pitchFamily="34" charset="0"/>
              </a:rPr>
              <a:t>- "... en ook sonder dat hulle dit weet, weer in Christus tot genade aangeneem word."</a:t>
            </a:r>
            <a:br>
              <a:rPr lang="af-ZA" sz="1400" dirty="0">
                <a:effectLst/>
                <a:latin typeface="Arial" panose="020B0604020202020204" pitchFamily="34" charset="0"/>
                <a:ea typeface="MS Mincho" panose="02020609040205080304" pitchFamily="49" charset="-128"/>
                <a:cs typeface="Arial" panose="020B0604020202020204" pitchFamily="34" charset="0"/>
              </a:rPr>
            </a:br>
            <a:r>
              <a:rPr lang="af-ZA" sz="1400" dirty="0">
                <a:effectLst/>
                <a:latin typeface="Arial" panose="020B0604020202020204" pitchFamily="34" charset="0"/>
                <a:ea typeface="MS Mincho" panose="02020609040205080304" pitchFamily="49" charset="-128"/>
                <a:cs typeface="Arial" panose="020B0604020202020204" pitchFamily="34" charset="0"/>
              </a:rPr>
              <a:t>- "in Christus geheilig is en </a:t>
            </a:r>
            <a:r>
              <a:rPr lang="af-ZA" sz="1400" b="1" dirty="0">
                <a:effectLst/>
                <a:latin typeface="Arial" panose="020B0604020202020204" pitchFamily="34" charset="0"/>
                <a:ea typeface="MS Mincho" panose="02020609040205080304" pitchFamily="49" charset="-128"/>
                <a:cs typeface="Arial" panose="020B0604020202020204" pitchFamily="34" charset="0"/>
              </a:rPr>
              <a:t>daarom</a:t>
            </a:r>
            <a:r>
              <a:rPr lang="af-ZA" sz="1400" dirty="0">
                <a:effectLst/>
                <a:latin typeface="Arial" panose="020B0604020202020204" pitchFamily="34" charset="0"/>
                <a:ea typeface="MS Mincho" panose="02020609040205080304" pitchFamily="49" charset="-128"/>
                <a:cs typeface="Arial" panose="020B0604020202020204" pitchFamily="34" charset="0"/>
              </a:rPr>
              <a:t> as lidmate ... behoort gedoop te wees" (soos Bavinck aandui, die primêre Skrif begronding is 1 Kor. 1:2, en nie 1 Kor. 7:14 nie), nl. vir die gelowiges, vir die uitverkorenes, wie in Christus se bloed gereinig en gewas is, Ef. 1:4, klein en groot, nie ŉet' bloot ŉ uiterlike 'objektiewe' heiliging nie, maar ook werklik en innerlike heiliging deur die Gees vir sy kinders). </a:t>
            </a:r>
          </a:p>
          <a:p>
            <a:pPr marL="0" marR="0">
              <a:lnSpc>
                <a:spcPct val="107000"/>
              </a:lnSpc>
              <a:spcBef>
                <a:spcPts val="0"/>
              </a:spcBef>
              <a:spcAft>
                <a:spcPts val="800"/>
              </a:spcAft>
            </a:pPr>
            <a:r>
              <a:rPr lang="af-ZA" sz="1400" dirty="0">
                <a:effectLst/>
                <a:latin typeface="Arial" panose="020B0604020202020204" pitchFamily="34" charset="0"/>
                <a:ea typeface="MS Mincho" panose="02020609040205080304" pitchFamily="49" charset="-128"/>
              </a:rPr>
              <a:t>5. In die bediening/administrasie van die genadeverbond, dus ook die bediening van die FBK, </a:t>
            </a:r>
            <a:r>
              <a:rPr lang="af-ZA" sz="1400" b="1" i="1" dirty="0">
                <a:effectLst/>
                <a:latin typeface="Arial" panose="020B0604020202020204" pitchFamily="34" charset="0"/>
                <a:ea typeface="MS Mincho" panose="02020609040205080304" pitchFamily="49" charset="-128"/>
              </a:rPr>
              <a:t>werk ons met die oordeel van liefde</a:t>
            </a:r>
            <a:r>
              <a:rPr lang="af-ZA" sz="1400" dirty="0">
                <a:effectLst/>
                <a:latin typeface="Arial" panose="020B0604020202020204" pitchFamily="34" charset="0"/>
                <a:ea typeface="MS Mincho" panose="02020609040205080304" pitchFamily="49" charset="-128"/>
              </a:rPr>
              <a:t>, DL 3/4.15 = ons hou/reken/beskou alle gelowiges en hul kinders as die Here se kinders, tot die teendeel blyk. Hierdie is nié die siening van die 'veronderstelde wedergeboorte' nie, maar die leer van die Skrif volgens ons belydenis (DL 3/4/15). Ons 'veronderstel' niks, maar glo en bely op grond van God se Goddelike Openbaring dat die Here sy kinders het in en onder die geslagte, deur alle eeue, daar is kinders van die belofte, en daar is kinders van die vlees, en die Skrif leer uitdruklik, nie die kinders van die vlees nie, maar 'die kinders van die belofte word </a:t>
            </a:r>
            <a:r>
              <a:rPr lang="af-ZA" sz="1400" b="1" i="1" dirty="0">
                <a:effectLst/>
                <a:latin typeface="Arial" panose="020B0604020202020204" pitchFamily="34" charset="0"/>
                <a:ea typeface="MS Mincho" panose="02020609040205080304" pitchFamily="49" charset="-128"/>
              </a:rPr>
              <a:t>gereken</a:t>
            </a:r>
            <a:r>
              <a:rPr lang="af-ZA" sz="1400" dirty="0">
                <a:effectLst/>
                <a:latin typeface="Arial" panose="020B0604020202020204" pitchFamily="34" charset="0"/>
                <a:ea typeface="MS Mincho" panose="02020609040205080304" pitchFamily="49" charset="-128"/>
              </a:rPr>
              <a:t> as die nageslag.' (Rom. 9:6-8)</a:t>
            </a:r>
            <a:endParaRPr lang="en-US" sz="1800" dirty="0"/>
          </a:p>
        </p:txBody>
      </p:sp>
      <p:sp>
        <p:nvSpPr>
          <p:cNvPr id="4" name="Slide Number Placeholder 3">
            <a:extLst>
              <a:ext uri="{FF2B5EF4-FFF2-40B4-BE49-F238E27FC236}">
                <a16:creationId xmlns:a16="http://schemas.microsoft.com/office/drawing/2014/main" id="{1F2267E6-1274-D81F-C763-4D9F634536E2}"/>
              </a:ext>
            </a:extLst>
          </p:cNvPr>
          <p:cNvSpPr>
            <a:spLocks noGrp="1"/>
          </p:cNvSpPr>
          <p:nvPr>
            <p:ph type="sldNum" sz="quarter" idx="12"/>
          </p:nvPr>
        </p:nvSpPr>
        <p:spPr/>
        <p:txBody>
          <a:bodyPr/>
          <a:lstStyle/>
          <a:p>
            <a:fld id="{6D22F896-40B5-4ADD-8801-0D06FADFA095}" type="slidenum">
              <a:rPr lang="en-US" smtClean="0"/>
              <a:t>29</a:t>
            </a:fld>
            <a:endParaRPr lang="en-US" dirty="0"/>
          </a:p>
        </p:txBody>
      </p:sp>
    </p:spTree>
    <p:extLst>
      <p:ext uri="{BB962C8B-B14F-4D97-AF65-F5344CB8AC3E}">
        <p14:creationId xmlns:p14="http://schemas.microsoft.com/office/powerpoint/2010/main" val="38423647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D961B-3EEE-F1EE-2FA3-4F95563363AB}"/>
              </a:ext>
            </a:extLst>
          </p:cNvPr>
          <p:cNvSpPr>
            <a:spLocks noGrp="1"/>
          </p:cNvSpPr>
          <p:nvPr>
            <p:ph type="title"/>
          </p:nvPr>
        </p:nvSpPr>
        <p:spPr/>
        <p:txBody>
          <a:bodyPr/>
          <a:lstStyle/>
          <a:p>
            <a:pPr algn="ctr"/>
            <a:r>
              <a:rPr lang="en-US" sz="3600" b="1" dirty="0"/>
              <a:t>SAMEVATTENDE KONKLUSIES</a:t>
            </a:r>
            <a:endParaRPr lang="en-US" dirty="0"/>
          </a:p>
        </p:txBody>
      </p:sp>
      <p:sp>
        <p:nvSpPr>
          <p:cNvPr id="3" name="Content Placeholder 2">
            <a:extLst>
              <a:ext uri="{FF2B5EF4-FFF2-40B4-BE49-F238E27FC236}">
                <a16:creationId xmlns:a16="http://schemas.microsoft.com/office/drawing/2014/main" id="{38B9B21D-09AF-2A53-851E-FE8F71E6640E}"/>
              </a:ext>
            </a:extLst>
          </p:cNvPr>
          <p:cNvSpPr>
            <a:spLocks noGrp="1"/>
          </p:cNvSpPr>
          <p:nvPr>
            <p:ph idx="1"/>
          </p:nvPr>
        </p:nvSpPr>
        <p:spPr>
          <a:xfrm>
            <a:off x="1141412" y="2249486"/>
            <a:ext cx="9905999" cy="4498785"/>
          </a:xfrm>
        </p:spPr>
        <p:txBody>
          <a:bodyPr>
            <a:normAutofit lnSpcReduction="10000"/>
          </a:bodyPr>
          <a:lstStyle/>
          <a:p>
            <a:pPr marL="0" marR="0">
              <a:lnSpc>
                <a:spcPct val="107000"/>
              </a:lnSpc>
              <a:spcBef>
                <a:spcPts val="0"/>
              </a:spcBef>
              <a:spcAft>
                <a:spcPts val="800"/>
              </a:spcAft>
            </a:pPr>
            <a:r>
              <a:rPr lang="af-ZA" sz="1800" dirty="0">
                <a:effectLst/>
                <a:latin typeface="Arial" panose="020B0604020202020204" pitchFamily="34" charset="0"/>
                <a:ea typeface="MS Mincho" panose="02020609040205080304" pitchFamily="49" charset="-128"/>
                <a:cs typeface="Arial" panose="020B0604020202020204" pitchFamily="34" charset="0"/>
              </a:rPr>
              <a:t>6. Baie belangrik is dit, wat prof. Engelsma sterk uitwys, is dat die FBK wys dat die 'in Christus geheilig' is wys op ons kinders 'as kinders/as babas', nie eers eendag of eers 'later' wanneer hulle so wil besluit nie. Ekself bevind my dat die vervulling van die belofte van redding kan plaasvind 'voor, tydens, of na die doop', </a:t>
            </a:r>
            <a:r>
              <a:rPr lang="af-ZA" sz="1800" b="1" i="1" dirty="0">
                <a:effectLst/>
                <a:latin typeface="Arial" panose="020B0604020202020204" pitchFamily="34" charset="0"/>
                <a:ea typeface="MS Mincho" panose="02020609040205080304" pitchFamily="49" charset="-128"/>
                <a:cs typeface="Arial" panose="020B0604020202020204" pitchFamily="34" charset="0"/>
              </a:rPr>
              <a:t>na God se vrye welbehae soos Hy dit bepaal vir elkeen vir sy kinders.   </a:t>
            </a:r>
            <a:endParaRPr lang="en-US" sz="1800" b="1" i="1"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800"/>
              </a:spcAft>
            </a:pPr>
            <a:r>
              <a:rPr lang="af-ZA" sz="1800" dirty="0">
                <a:effectLst/>
                <a:latin typeface="Arial" panose="020B0604020202020204" pitchFamily="34" charset="0"/>
                <a:ea typeface="MS Mincho" panose="02020609040205080304" pitchFamily="49" charset="-128"/>
                <a:cs typeface="Arial" panose="020B0604020202020204" pitchFamily="34" charset="0"/>
              </a:rPr>
              <a:t>7. Ek beveel aan duidelike onderrig en verklaring van die genadeverbond vanuit die Skrif en belydenis (dele 1 en 2), eerder as wat die FBK teks in sy wese verander word (sien Wielenga se opmerkings in die verband in deel 3 hierbo).  </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0" marR="0">
              <a:spcBef>
                <a:spcPts val="0"/>
              </a:spcBef>
              <a:spcAft>
                <a:spcPts val="0"/>
              </a:spcAft>
            </a:pPr>
            <a:r>
              <a:rPr lang="af-ZA" sz="1800" dirty="0">
                <a:effectLst/>
                <a:latin typeface="Calibri" panose="020F0502020204030204" pitchFamily="34" charset="0"/>
                <a:ea typeface="MS Mincho" panose="02020609040205080304" pitchFamily="49" charset="-128"/>
                <a:cs typeface="Arial" panose="020B0604020202020204" pitchFamily="34" charset="0"/>
              </a:rPr>
              <a:t>Van Genderen skryf (Van't Spijker, 1983: 266) skryf met verwysing na Calvyn: "Niemand wordt zonder geloof behouden, de volwassenen niet </a:t>
            </a:r>
            <a:r>
              <a:rPr lang="af-ZA" sz="1800" b="1" i="1" dirty="0">
                <a:effectLst/>
                <a:latin typeface="Calibri" panose="020F0502020204030204" pitchFamily="34" charset="0"/>
                <a:ea typeface="MS Mincho" panose="02020609040205080304" pitchFamily="49" charset="-128"/>
                <a:cs typeface="Arial" panose="020B0604020202020204" pitchFamily="34" charset="0"/>
              </a:rPr>
              <a:t>en de kinderen evenmin</a:t>
            </a:r>
            <a:r>
              <a:rPr lang="af-ZA" sz="1800" dirty="0">
                <a:effectLst/>
                <a:latin typeface="Calibri" panose="020F0502020204030204" pitchFamily="34" charset="0"/>
                <a:ea typeface="MS Mincho" panose="02020609040205080304" pitchFamily="49" charset="-128"/>
                <a:cs typeface="Arial" panose="020B0604020202020204" pitchFamily="34" charset="0"/>
              </a:rPr>
              <a:t>. Maar omdat de kinderen het geloof met de volwassenen gemeen hebben, hebben ook zij recht op de doop. Hij wil hiermee niet zeggen, dat het geloof </a:t>
            </a:r>
            <a:r>
              <a:rPr lang="af-ZA" sz="1800" b="1" i="1" dirty="0">
                <a:effectLst/>
                <a:latin typeface="Calibri" panose="020F0502020204030204" pitchFamily="34" charset="0"/>
                <a:ea typeface="MS Mincho" panose="02020609040205080304" pitchFamily="49" charset="-128"/>
                <a:cs typeface="Arial" panose="020B0604020202020204" pitchFamily="34" charset="0"/>
              </a:rPr>
              <a:t>altijd</a:t>
            </a:r>
            <a:r>
              <a:rPr lang="af-ZA" sz="1800" dirty="0">
                <a:effectLst/>
                <a:latin typeface="Calibri" panose="020F0502020204030204" pitchFamily="34" charset="0"/>
                <a:ea typeface="MS Mincho" panose="02020609040205080304" pitchFamily="49" charset="-128"/>
                <a:cs typeface="Arial" panose="020B0604020202020204" pitchFamily="34" charset="0"/>
              </a:rPr>
              <a:t> van de geboorte af begint, want de Heere roept ook de volwassenen zelf nu eens eerder, dan weer later, maar wel, dat al Gods uitverkorenen door het geloof het eeuwige leven binnengaan, </a:t>
            </a:r>
            <a:r>
              <a:rPr lang="af-ZA" sz="1800" b="1" i="1" dirty="0">
                <a:effectLst/>
                <a:latin typeface="Calibri" panose="020F0502020204030204" pitchFamily="34" charset="0"/>
                <a:ea typeface="MS Mincho" panose="02020609040205080304" pitchFamily="49" charset="-128"/>
                <a:cs typeface="Arial" panose="020B0604020202020204" pitchFamily="34" charset="0"/>
              </a:rPr>
              <a:t>op welke leeftijd zij ook worden weggenomen</a:t>
            </a:r>
            <a:r>
              <a:rPr lang="af-ZA" sz="1800" dirty="0">
                <a:effectLst/>
                <a:latin typeface="Calibri" panose="020F0502020204030204" pitchFamily="34" charset="0"/>
                <a:ea typeface="MS Mincho" panose="02020609040205080304" pitchFamily="49" charset="-128"/>
                <a:cs typeface="Arial" panose="020B0604020202020204" pitchFamily="34" charset="0"/>
              </a:rPr>
              <a:t>."</a:t>
            </a:r>
            <a:endParaRPr lang="en-US" dirty="0"/>
          </a:p>
        </p:txBody>
      </p:sp>
      <p:sp>
        <p:nvSpPr>
          <p:cNvPr id="4" name="Slide Number Placeholder 3">
            <a:extLst>
              <a:ext uri="{FF2B5EF4-FFF2-40B4-BE49-F238E27FC236}">
                <a16:creationId xmlns:a16="http://schemas.microsoft.com/office/drawing/2014/main" id="{8AD296C6-A921-562E-2BAC-FE7B04F865DB}"/>
              </a:ext>
            </a:extLst>
          </p:cNvPr>
          <p:cNvSpPr>
            <a:spLocks noGrp="1"/>
          </p:cNvSpPr>
          <p:nvPr>
            <p:ph type="sldNum" sz="quarter" idx="12"/>
          </p:nvPr>
        </p:nvSpPr>
        <p:spPr/>
        <p:txBody>
          <a:bodyPr/>
          <a:lstStyle/>
          <a:p>
            <a:fld id="{6D22F896-40B5-4ADD-8801-0D06FADFA095}" type="slidenum">
              <a:rPr lang="en-US" smtClean="0"/>
              <a:t>30</a:t>
            </a:fld>
            <a:endParaRPr lang="en-US" dirty="0"/>
          </a:p>
        </p:txBody>
      </p:sp>
    </p:spTree>
    <p:extLst>
      <p:ext uri="{BB962C8B-B14F-4D97-AF65-F5344CB8AC3E}">
        <p14:creationId xmlns:p14="http://schemas.microsoft.com/office/powerpoint/2010/main" val="22417885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E1126-76A5-2262-4DB4-4116F5F56F24}"/>
              </a:ext>
            </a:extLst>
          </p:cNvPr>
          <p:cNvSpPr>
            <a:spLocks noGrp="1"/>
          </p:cNvSpPr>
          <p:nvPr>
            <p:ph type="title"/>
          </p:nvPr>
        </p:nvSpPr>
        <p:spPr/>
        <p:txBody>
          <a:bodyPr>
            <a:normAutofit/>
          </a:bodyPr>
          <a:lstStyle/>
          <a:p>
            <a:pPr algn="ctr"/>
            <a:r>
              <a:rPr lang="en-US" sz="4800" b="1" dirty="0"/>
              <a:t>SAMEVATTENDE KONKLUSIES</a:t>
            </a:r>
            <a:endParaRPr lang="en-US" sz="4800" dirty="0"/>
          </a:p>
        </p:txBody>
      </p:sp>
      <p:sp>
        <p:nvSpPr>
          <p:cNvPr id="3" name="Content Placeholder 2">
            <a:extLst>
              <a:ext uri="{FF2B5EF4-FFF2-40B4-BE49-F238E27FC236}">
                <a16:creationId xmlns:a16="http://schemas.microsoft.com/office/drawing/2014/main" id="{89B9417F-03FB-DDE8-BE80-2F47FC0278CE}"/>
              </a:ext>
            </a:extLst>
          </p:cNvPr>
          <p:cNvSpPr>
            <a:spLocks noGrp="1"/>
          </p:cNvSpPr>
          <p:nvPr>
            <p:ph idx="1"/>
          </p:nvPr>
        </p:nvSpPr>
        <p:spPr>
          <a:xfrm>
            <a:off x="1141412" y="1819656"/>
            <a:ext cx="9905999" cy="4928615"/>
          </a:xfrm>
        </p:spPr>
        <p:txBody>
          <a:bodyPr>
            <a:noAutofit/>
          </a:bodyPr>
          <a:lstStyle/>
          <a:p>
            <a:pPr marL="0" marR="0" indent="0">
              <a:lnSpc>
                <a:spcPct val="107000"/>
              </a:lnSpc>
              <a:spcBef>
                <a:spcPts val="0"/>
              </a:spcBef>
              <a:spcAft>
                <a:spcPts val="800"/>
              </a:spcAft>
              <a:buNone/>
            </a:pPr>
            <a:r>
              <a:rPr lang="af-ZA" b="1" dirty="0">
                <a:effectLst/>
                <a:latin typeface="Arial" panose="020B0604020202020204" pitchFamily="34" charset="0"/>
                <a:ea typeface="MS Mincho" panose="02020609040205080304" pitchFamily="49" charset="-128"/>
                <a:cs typeface="Arial" panose="020B0604020202020204" pitchFamily="34" charset="0"/>
              </a:rPr>
              <a:t>MAAK DIE GENADEVERBOND, VERAL DIE KINDERDOOP MENSE ONVERSKILLIG?</a:t>
            </a:r>
          </a:p>
          <a:p>
            <a:pPr marL="0" marR="0">
              <a:lnSpc>
                <a:spcPct val="107000"/>
              </a:lnSpc>
              <a:spcBef>
                <a:spcPts val="0"/>
              </a:spcBef>
              <a:spcAft>
                <a:spcPts val="800"/>
              </a:spcAft>
            </a:pPr>
            <a:r>
              <a:rPr lang="af-ZA" dirty="0">
                <a:effectLst/>
                <a:latin typeface="Arial" panose="020B0604020202020204" pitchFamily="34" charset="0"/>
                <a:ea typeface="MS Mincho" panose="02020609040205080304" pitchFamily="49" charset="-128"/>
                <a:cs typeface="Arial" panose="020B0604020202020204" pitchFamily="34" charset="0"/>
              </a:rPr>
              <a:t>9. Alhoewel die sakramente se primêre doel is om te bemoedig, versterk, is daar vanselfsprekend ook vermaning soos gesien kan word in die FBK bewoording van 'alle verbonde (bestaan) uit twee dele...", wat 'tweesnydend werk' soos die Evangelie verkondiging en Christelike tug, wat by implikasie oproep tot geloof en bekering, eenmalig asook lewenslank, aan almal wat met die doop </a:t>
            </a:r>
            <a:r>
              <a:rPr lang="af-ZA" i="1" dirty="0">
                <a:effectLst/>
                <a:latin typeface="Arial" panose="020B0604020202020204" pitchFamily="34" charset="0"/>
                <a:ea typeface="MS Mincho" panose="02020609040205080304" pitchFamily="49" charset="-128"/>
                <a:cs typeface="Arial" panose="020B0604020202020204" pitchFamily="34" charset="0"/>
              </a:rPr>
              <a:t>bedien</a:t>
            </a:r>
            <a:r>
              <a:rPr lang="af-ZA" dirty="0">
                <a:effectLst/>
                <a:latin typeface="Arial" panose="020B0604020202020204" pitchFamily="34" charset="0"/>
                <a:ea typeface="MS Mincho" panose="02020609040205080304" pitchFamily="49" charset="-128"/>
                <a:cs typeface="Arial" panose="020B0604020202020204" pitchFamily="34" charset="0"/>
              </a:rPr>
              <a:t> word ook, die inhoud van die FBK wys op hierdie sake as ons daar hoor, die bediening van die doop aan almal wat die Here beveel is altyd opreg en waar, ongeag of mense innerlik ontvang het wat Christus alleen gee (want ons as 'bedienaars' kan nie in die harte kyk en oordeel nie):</a:t>
            </a:r>
            <a:endParaRPr lang="en-US"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4" name="Slide Number Placeholder 3">
            <a:extLst>
              <a:ext uri="{FF2B5EF4-FFF2-40B4-BE49-F238E27FC236}">
                <a16:creationId xmlns:a16="http://schemas.microsoft.com/office/drawing/2014/main" id="{F0842C0A-1D09-E617-CB2A-C8D0E0A93231}"/>
              </a:ext>
            </a:extLst>
          </p:cNvPr>
          <p:cNvSpPr>
            <a:spLocks noGrp="1"/>
          </p:cNvSpPr>
          <p:nvPr>
            <p:ph type="sldNum" sz="quarter" idx="12"/>
          </p:nvPr>
        </p:nvSpPr>
        <p:spPr/>
        <p:txBody>
          <a:bodyPr/>
          <a:lstStyle/>
          <a:p>
            <a:fld id="{6D22F896-40B5-4ADD-8801-0D06FADFA095}" type="slidenum">
              <a:rPr lang="en-US" smtClean="0"/>
              <a:t>31</a:t>
            </a:fld>
            <a:endParaRPr lang="en-US" dirty="0"/>
          </a:p>
        </p:txBody>
      </p:sp>
    </p:spTree>
    <p:extLst>
      <p:ext uri="{BB962C8B-B14F-4D97-AF65-F5344CB8AC3E}">
        <p14:creationId xmlns:p14="http://schemas.microsoft.com/office/powerpoint/2010/main" val="2958379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1C837-3676-430E-B736-1973229652A4}"/>
              </a:ext>
            </a:extLst>
          </p:cNvPr>
          <p:cNvSpPr>
            <a:spLocks noGrp="1"/>
          </p:cNvSpPr>
          <p:nvPr>
            <p:ph type="title"/>
          </p:nvPr>
        </p:nvSpPr>
        <p:spPr/>
        <p:txBody>
          <a:bodyPr>
            <a:normAutofit/>
          </a:bodyPr>
          <a:lstStyle/>
          <a:p>
            <a:pPr algn="ctr"/>
            <a:r>
              <a:rPr lang="en-US" sz="5400" b="1" dirty="0"/>
              <a:t>SAMEVATTENDE KONKLUSIES</a:t>
            </a:r>
            <a:endParaRPr lang="en-US" sz="5400" dirty="0"/>
          </a:p>
        </p:txBody>
      </p:sp>
      <p:sp>
        <p:nvSpPr>
          <p:cNvPr id="3" name="Content Placeholder 2">
            <a:extLst>
              <a:ext uri="{FF2B5EF4-FFF2-40B4-BE49-F238E27FC236}">
                <a16:creationId xmlns:a16="http://schemas.microsoft.com/office/drawing/2014/main" id="{B2919E86-A1AA-E43F-9DB1-29562318921F}"/>
              </a:ext>
            </a:extLst>
          </p:cNvPr>
          <p:cNvSpPr>
            <a:spLocks noGrp="1"/>
          </p:cNvSpPr>
          <p:nvPr>
            <p:ph idx="1"/>
          </p:nvPr>
        </p:nvSpPr>
        <p:spPr>
          <a:xfrm>
            <a:off x="1141412" y="2249486"/>
            <a:ext cx="9905999" cy="4389057"/>
          </a:xfrm>
        </p:spPr>
        <p:txBody>
          <a:bodyPr>
            <a:normAutofit fontScale="47500" lnSpcReduction="20000"/>
          </a:bodyPr>
          <a:lstStyle/>
          <a:p>
            <a:pPr marL="0" marR="0">
              <a:lnSpc>
                <a:spcPct val="107000"/>
              </a:lnSpc>
              <a:spcBef>
                <a:spcPts val="0"/>
              </a:spcBef>
              <a:spcAft>
                <a:spcPts val="800"/>
              </a:spcAft>
            </a:pPr>
            <a:r>
              <a:rPr lang="af-ZA" sz="2900" dirty="0">
                <a:effectLst/>
                <a:latin typeface="Arial" panose="020B0604020202020204" pitchFamily="34" charset="0"/>
                <a:ea typeface="MS Mincho" panose="02020609040205080304" pitchFamily="49" charset="-128"/>
                <a:cs typeface="Arial" panose="020B0604020202020204" pitchFamily="34" charset="0"/>
              </a:rPr>
              <a:t> - "Ons en ons kinders is in sonde ontvang en gebore en is daarom onder die toorn van God, sodat ons nie in die ryk van God kan inkom nie, tensy ons opnuut gebore word... Dit word aan ons geleer deur die indompeling in en besprinkeling met die water, waardeur die onreinheid van ons siele vir ons aangewys word, sodat ons vermaan word om ŉ afkeer van onsself te hê, ons voor God te verootmoedig en ons reiniging </a:t>
            </a:r>
            <a:r>
              <a:rPr lang="af-ZA" sz="2900" b="1" i="1" dirty="0">
                <a:effectLst/>
                <a:latin typeface="Arial" panose="020B0604020202020204" pitchFamily="34" charset="0"/>
                <a:ea typeface="MS Mincho" panose="02020609040205080304" pitchFamily="49" charset="-128"/>
                <a:cs typeface="Arial" panose="020B0604020202020204" pitchFamily="34" charset="0"/>
              </a:rPr>
              <a:t>en saligheid buite onsself te soek</a:t>
            </a:r>
            <a:r>
              <a:rPr lang="af-ZA" sz="2900" dirty="0">
                <a:effectLst/>
                <a:latin typeface="Arial" panose="020B0604020202020204" pitchFamily="34" charset="0"/>
                <a:ea typeface="MS Mincho" panose="02020609040205080304" pitchFamily="49" charset="-128"/>
                <a:cs typeface="Arial" panose="020B0604020202020204" pitchFamily="34" charset="0"/>
              </a:rPr>
              <a:t>."</a:t>
            </a:r>
            <a:endParaRPr lang="en-US" sz="2900" dirty="0">
              <a:effectLst/>
              <a:latin typeface="Arial" panose="020B060402020202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800"/>
              </a:spcAft>
            </a:pPr>
            <a:r>
              <a:rPr lang="af-ZA" sz="2900" dirty="0">
                <a:effectLst/>
                <a:latin typeface="Arial" panose="020B0604020202020204" pitchFamily="34" charset="0"/>
                <a:ea typeface="MS Mincho" panose="02020609040205080304" pitchFamily="49" charset="-128"/>
                <a:cs typeface="Arial" panose="020B0604020202020204" pitchFamily="34" charset="0"/>
              </a:rPr>
              <a:t>- "naamlik die afwassing van ons sondes en die daaglikse vernuwing van ons lewe..."</a:t>
            </a:r>
            <a:br>
              <a:rPr lang="af-ZA" sz="2900" dirty="0">
                <a:effectLst/>
                <a:latin typeface="Arial" panose="020B0604020202020204" pitchFamily="34" charset="0"/>
                <a:ea typeface="MS Mincho" panose="02020609040205080304" pitchFamily="49" charset="-128"/>
                <a:cs typeface="Arial" panose="020B0604020202020204" pitchFamily="34" charset="0"/>
              </a:rPr>
            </a:br>
            <a:r>
              <a:rPr lang="af-ZA" sz="2900" dirty="0">
                <a:effectLst/>
                <a:latin typeface="Arial" panose="020B0604020202020204" pitchFamily="34" charset="0"/>
                <a:ea typeface="MS Mincho" panose="02020609040205080304" pitchFamily="49" charset="-128"/>
                <a:cs typeface="Arial" panose="020B0604020202020204" pitchFamily="34" charset="0"/>
              </a:rPr>
              <a:t>- "ons moet van die wêreld afsien, ons ou natuur doodmaak en ŉ godvrugtige lewe lei..."</a:t>
            </a:r>
            <a:br>
              <a:rPr lang="af-ZA" sz="2900" dirty="0">
                <a:effectLst/>
                <a:latin typeface="Arial" panose="020B0604020202020204" pitchFamily="34" charset="0"/>
                <a:ea typeface="MS Mincho" panose="02020609040205080304" pitchFamily="49" charset="-128"/>
                <a:cs typeface="Arial" panose="020B0604020202020204" pitchFamily="34" charset="0"/>
              </a:rPr>
            </a:br>
            <a:r>
              <a:rPr lang="af-ZA" sz="2900" dirty="0">
                <a:effectLst/>
                <a:latin typeface="Arial" panose="020B0604020202020204" pitchFamily="34" charset="0"/>
                <a:ea typeface="MS Mincho" panose="02020609040205080304" pitchFamily="49" charset="-128"/>
                <a:cs typeface="Arial" panose="020B0604020202020204" pitchFamily="34" charset="0"/>
              </a:rPr>
              <a:t>- die eerste gebed is duidelik oor die oordeel vir hul wat nie bekeer is of bekeer nie, die Rooisee beeld 'waardeur die doop afgebeeld is': genadige redding vir die gelowiges, die uitverkorenes' maar regverdige oordeel vir die ongelowiges, die nie-uitverkorenes wat in die sfeer van die verbond Hom verag en verwerp. </a:t>
            </a:r>
            <a:endParaRPr lang="en-US" sz="2900" dirty="0">
              <a:effectLst/>
              <a:latin typeface="Arial" panose="020B060402020202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800"/>
              </a:spcAft>
            </a:pPr>
            <a:r>
              <a:rPr lang="af-ZA" sz="2900" dirty="0">
                <a:effectLst/>
                <a:latin typeface="Arial" panose="020B0604020202020204" pitchFamily="34" charset="0"/>
                <a:ea typeface="MS Mincho" panose="02020609040205080304" pitchFamily="49" charset="-128"/>
                <a:cs typeface="Arial" panose="020B0604020202020204" pitchFamily="34" charset="0"/>
              </a:rPr>
              <a:t>- die opdrag aan ouers is om kinders alles te leer en te laat leer, oor die inhoud van hul antwoord by die tweede doopvraag: die leer van die hele OT en NT, wat ook oproep tot geloof, bekering, ens. insluit.</a:t>
            </a:r>
            <a:endParaRPr lang="en-US" sz="2900" dirty="0">
              <a:effectLst/>
              <a:latin typeface="Arial" panose="020B060402020202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800"/>
              </a:spcAft>
            </a:pPr>
            <a:r>
              <a:rPr lang="af-ZA" sz="2900" dirty="0">
                <a:effectLst/>
                <a:latin typeface="Arial" panose="020B0604020202020204" pitchFamily="34" charset="0"/>
                <a:ea typeface="MS Mincho" panose="02020609040205080304" pitchFamily="49" charset="-128"/>
                <a:cs typeface="Arial" panose="020B0604020202020204" pitchFamily="34" charset="0"/>
              </a:rPr>
              <a:t>- die laaste gebed, word daar gebid vir groei in heiligmaking, dus ŉ lewe van bekering, om moedig teen die sonde, wêreld en duiwel te stry, ens.</a:t>
            </a:r>
            <a:endParaRPr lang="en-US" sz="2900" dirty="0">
              <a:effectLst/>
              <a:latin typeface="Arial" panose="020B060402020202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800"/>
              </a:spcAft>
            </a:pPr>
            <a:r>
              <a:rPr lang="af-ZA" sz="2900" dirty="0">
                <a:effectLst/>
                <a:latin typeface="Arial" panose="020B0604020202020204" pitchFamily="34" charset="0"/>
                <a:ea typeface="MS Mincho" panose="02020609040205080304" pitchFamily="49" charset="-128"/>
                <a:cs typeface="Arial" panose="020B0604020202020204" pitchFamily="34" charset="0"/>
              </a:rPr>
              <a:t>Daarom dat die sekerheid van die genadeverbond, ons juis oproep tot ŉ lewe van bekering, lewenslank, heeltyd, </a:t>
            </a:r>
            <a:r>
              <a:rPr lang="af-ZA" sz="2900" b="1" dirty="0">
                <a:effectLst/>
                <a:latin typeface="Arial" panose="020B0604020202020204" pitchFamily="34" charset="0"/>
                <a:ea typeface="MS Mincho" panose="02020609040205080304" pitchFamily="49" charset="-128"/>
                <a:cs typeface="Arial" panose="020B0604020202020204" pitchFamily="34" charset="0"/>
              </a:rPr>
              <a:t>'totdat</a:t>
            </a:r>
            <a:r>
              <a:rPr lang="af-ZA" sz="2900" dirty="0">
                <a:effectLst/>
                <a:latin typeface="Arial" panose="020B0604020202020204" pitchFamily="34" charset="0"/>
                <a:ea typeface="MS Mincho" panose="02020609040205080304" pitchFamily="49" charset="-128"/>
                <a:cs typeface="Arial" panose="020B0604020202020204" pitchFamily="34" charset="0"/>
              </a:rPr>
              <a:t> ons uiteindelik onder die gemeente van </a:t>
            </a:r>
            <a:r>
              <a:rPr lang="af-ZA" sz="2900" b="1" i="1" dirty="0">
                <a:effectLst/>
                <a:latin typeface="Arial" panose="020B0604020202020204" pitchFamily="34" charset="0"/>
                <a:ea typeface="MS Mincho" panose="02020609040205080304" pitchFamily="49" charset="-128"/>
                <a:cs typeface="Arial" panose="020B0604020202020204" pitchFamily="34" charset="0"/>
              </a:rPr>
              <a:t>die uitverkorenes</a:t>
            </a:r>
            <a:r>
              <a:rPr lang="af-ZA" sz="2900" dirty="0">
                <a:effectLst/>
                <a:latin typeface="Arial" panose="020B0604020202020204" pitchFamily="34" charset="0"/>
                <a:ea typeface="MS Mincho" panose="02020609040205080304" pitchFamily="49" charset="-128"/>
                <a:cs typeface="Arial" panose="020B0604020202020204" pitchFamily="34" charset="0"/>
              </a:rPr>
              <a:t> in die ewige lewe vlekkeloos gestel sal word.'  </a:t>
            </a:r>
            <a:endParaRPr lang="en-US" sz="2900" dirty="0">
              <a:effectLst/>
              <a:latin typeface="Arial" panose="020B0604020202020204" pitchFamily="34" charset="0"/>
              <a:ea typeface="MS Mincho" panose="02020609040205080304" pitchFamily="49" charset="-128"/>
              <a:cs typeface="Arial" panose="020B0604020202020204" pitchFamily="34" charset="0"/>
            </a:endParaRPr>
          </a:p>
          <a:p>
            <a:pPr marL="0" marR="0">
              <a:spcBef>
                <a:spcPts val="0"/>
              </a:spcBef>
              <a:spcAft>
                <a:spcPts val="0"/>
              </a:spcAft>
            </a:pPr>
            <a:r>
              <a:rPr lang="af-ZA" sz="2900" dirty="0">
                <a:effectLst/>
                <a:latin typeface="Arial" panose="020B0604020202020204" pitchFamily="34" charset="0"/>
                <a:ea typeface="MS Mincho" panose="02020609040205080304" pitchFamily="49" charset="-128"/>
                <a:cs typeface="Arial" panose="020B0604020202020204" pitchFamily="34" charset="0"/>
              </a:rPr>
              <a:t>HK Sondag 31 vraag 84, "Hoe word die hemelryk deur die prediking van die </a:t>
            </a:r>
            <a:r>
              <a:rPr lang="af-ZA" sz="2900" b="1" i="1" dirty="0">
                <a:effectLst/>
                <a:latin typeface="Arial" panose="020B0604020202020204" pitchFamily="34" charset="0"/>
                <a:ea typeface="MS Mincho" panose="02020609040205080304" pitchFamily="49" charset="-128"/>
                <a:cs typeface="Arial" panose="020B0604020202020204" pitchFamily="34" charset="0"/>
              </a:rPr>
              <a:t>heilige evangelie oopgesluit en toegesluit?</a:t>
            </a:r>
            <a:r>
              <a:rPr lang="af-ZA" sz="2900" dirty="0">
                <a:effectLst/>
                <a:latin typeface="Arial" panose="020B0604020202020204" pitchFamily="34" charset="0"/>
                <a:ea typeface="MS Mincho" panose="02020609040205080304" pitchFamily="49" charset="-128"/>
                <a:cs typeface="Arial" panose="020B0604020202020204" pitchFamily="34" charset="0"/>
              </a:rPr>
              <a:t> ..."; vraag 85, "Hoe word die hemelryk </a:t>
            </a:r>
            <a:r>
              <a:rPr lang="af-ZA" sz="2900" b="1" i="1" dirty="0">
                <a:effectLst/>
                <a:latin typeface="Arial" panose="020B0604020202020204" pitchFamily="34" charset="0"/>
                <a:ea typeface="MS Mincho" panose="02020609040205080304" pitchFamily="49" charset="-128"/>
                <a:cs typeface="Arial" panose="020B0604020202020204" pitchFamily="34" charset="0"/>
              </a:rPr>
              <a:t>toegesluit en oopgesluit</a:t>
            </a:r>
            <a:r>
              <a:rPr lang="af-ZA" sz="2900" dirty="0">
                <a:effectLst/>
                <a:latin typeface="Arial" panose="020B0604020202020204" pitchFamily="34" charset="0"/>
                <a:ea typeface="MS Mincho" panose="02020609040205080304" pitchFamily="49" charset="-128"/>
                <a:cs typeface="Arial" panose="020B0604020202020204" pitchFamily="34" charset="0"/>
              </a:rPr>
              <a:t> deur die Christelike ban?..." </a:t>
            </a:r>
            <a:endParaRPr lang="en-US" sz="2900" dirty="0">
              <a:effectLst/>
              <a:latin typeface="Arial" panose="020B0604020202020204" pitchFamily="34" charset="0"/>
              <a:ea typeface="MS Mincho" panose="02020609040205080304" pitchFamily="49" charset="-128"/>
              <a:cs typeface="Arial" panose="020B0604020202020204" pitchFamily="34" charset="0"/>
            </a:endParaRPr>
          </a:p>
          <a:p>
            <a:pPr marL="0" indent="0">
              <a:buNone/>
            </a:pPr>
            <a:endParaRPr lang="en-US" dirty="0"/>
          </a:p>
        </p:txBody>
      </p:sp>
      <p:sp>
        <p:nvSpPr>
          <p:cNvPr id="4" name="Slide Number Placeholder 3">
            <a:extLst>
              <a:ext uri="{FF2B5EF4-FFF2-40B4-BE49-F238E27FC236}">
                <a16:creationId xmlns:a16="http://schemas.microsoft.com/office/drawing/2014/main" id="{CC1712A2-EE03-0D6F-A8D0-B062E1C00853}"/>
              </a:ext>
            </a:extLst>
          </p:cNvPr>
          <p:cNvSpPr>
            <a:spLocks noGrp="1"/>
          </p:cNvSpPr>
          <p:nvPr>
            <p:ph type="sldNum" sz="quarter" idx="12"/>
          </p:nvPr>
        </p:nvSpPr>
        <p:spPr/>
        <p:txBody>
          <a:bodyPr/>
          <a:lstStyle/>
          <a:p>
            <a:fld id="{6D22F896-40B5-4ADD-8801-0D06FADFA095}" type="slidenum">
              <a:rPr lang="en-US" smtClean="0"/>
              <a:t>32</a:t>
            </a:fld>
            <a:endParaRPr lang="en-US" dirty="0"/>
          </a:p>
        </p:txBody>
      </p:sp>
    </p:spTree>
    <p:extLst>
      <p:ext uri="{BB962C8B-B14F-4D97-AF65-F5344CB8AC3E}">
        <p14:creationId xmlns:p14="http://schemas.microsoft.com/office/powerpoint/2010/main" val="28689150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909BB-7B0B-286F-949D-587D30ED1F30}"/>
              </a:ext>
            </a:extLst>
          </p:cNvPr>
          <p:cNvSpPr>
            <a:spLocks noGrp="1"/>
          </p:cNvSpPr>
          <p:nvPr>
            <p:ph type="title"/>
          </p:nvPr>
        </p:nvSpPr>
        <p:spPr>
          <a:xfrm>
            <a:off x="1141413" y="618518"/>
            <a:ext cx="9905998" cy="954250"/>
          </a:xfrm>
        </p:spPr>
        <p:txBody>
          <a:bodyPr>
            <a:normAutofit/>
          </a:bodyPr>
          <a:lstStyle/>
          <a:p>
            <a:pPr algn="ctr"/>
            <a:r>
              <a:rPr lang="en-US" sz="5400" b="1" dirty="0"/>
              <a:t>SAMEVATTENDE KONKLUSIES</a:t>
            </a:r>
            <a:endParaRPr lang="en-US" sz="5400" dirty="0"/>
          </a:p>
        </p:txBody>
      </p:sp>
      <p:sp>
        <p:nvSpPr>
          <p:cNvPr id="3" name="Content Placeholder 2">
            <a:extLst>
              <a:ext uri="{FF2B5EF4-FFF2-40B4-BE49-F238E27FC236}">
                <a16:creationId xmlns:a16="http://schemas.microsoft.com/office/drawing/2014/main" id="{C313B17F-D2F9-FD0C-E6A0-42ED877299C7}"/>
              </a:ext>
            </a:extLst>
          </p:cNvPr>
          <p:cNvSpPr>
            <a:spLocks noGrp="1"/>
          </p:cNvSpPr>
          <p:nvPr>
            <p:ph idx="1"/>
          </p:nvPr>
        </p:nvSpPr>
        <p:spPr>
          <a:xfrm>
            <a:off x="1141412" y="1709928"/>
            <a:ext cx="9905999" cy="4983480"/>
          </a:xfrm>
        </p:spPr>
        <p:txBody>
          <a:bodyPr>
            <a:normAutofit fontScale="25000" lnSpcReduction="20000"/>
          </a:bodyPr>
          <a:lstStyle/>
          <a:p>
            <a:r>
              <a:rPr lang="nl-NL" sz="5600" b="1" dirty="0">
                <a:latin typeface="Arial" panose="020B0604020202020204" pitchFamily="34" charset="0"/>
                <a:cs typeface="Arial" panose="020B0604020202020204" pitchFamily="34" charset="0"/>
              </a:rPr>
              <a:t>HAND. 2:32-47 HANDHAAF GOD SE UITVERKIESENDE GENADE EN  DIE VERBONDELINGE SE PLIG EN EISE, DUS BEiDE KANTE/DELE VAN DIE GENADEVERBOND</a:t>
            </a:r>
            <a:endParaRPr lang="nl-NL" sz="5600" b="1" dirty="0">
              <a:effectLst/>
              <a:latin typeface="Arial" panose="020B0604020202020204" pitchFamily="34" charset="0"/>
              <a:cs typeface="Arial" panose="020B0604020202020204" pitchFamily="34" charset="0"/>
            </a:endParaRPr>
          </a:p>
          <a:p>
            <a:r>
              <a:rPr lang="nl-NL" sz="5600" dirty="0">
                <a:effectLst/>
                <a:latin typeface="Arial" panose="020B0604020202020204" pitchFamily="34" charset="0"/>
                <a:cs typeface="Arial" panose="020B0604020202020204" pitchFamily="34" charset="0"/>
              </a:rPr>
              <a:t>“</a:t>
            </a:r>
            <a:r>
              <a:rPr lang="nl-NL" sz="5600" i="1" dirty="0">
                <a:effectLst/>
                <a:latin typeface="Arial" panose="020B0604020202020204" pitchFamily="34" charset="0"/>
                <a:cs typeface="Arial" panose="020B0604020202020204" pitchFamily="34" charset="0"/>
              </a:rPr>
              <a:t>Hierdie Jesus het God opgewek, waarvan ons almal getuies is. Nadat Hy dan deur die regterhand van God verhoog is en van die Vader </a:t>
            </a:r>
            <a:r>
              <a:rPr lang="nl-NL" sz="5600" b="1" i="1" dirty="0">
                <a:effectLst/>
                <a:latin typeface="Arial" panose="020B0604020202020204" pitchFamily="34" charset="0"/>
                <a:cs typeface="Arial" panose="020B0604020202020204" pitchFamily="34" charset="0"/>
              </a:rPr>
              <a:t>die belofte van die Heilige Gees ontvang he</a:t>
            </a:r>
            <a:r>
              <a:rPr lang="nl-NL" sz="5600" i="1" dirty="0">
                <a:effectLst/>
                <a:latin typeface="Arial" panose="020B0604020202020204" pitchFamily="34" charset="0"/>
                <a:cs typeface="Arial" panose="020B0604020202020204" pitchFamily="34" charset="0"/>
              </a:rPr>
              <a:t>t, het Hy dít uitgestort, wat julle nou sien en hoor. Want Dawid het nie in die hemele opgevaar nie, maar hy self sê: Die Here het gespreek tot my Here: Sit aan my regterhand totdat Ek u vyande gemaak het ’n voetbank van u voete. Laat dan die hele huis van Israel sekerlik weet dat God Hom Here en Christus gemaak het, hierdie Jesus wat julle gekruisig het. TOE hulle dit hoor, is hulle </a:t>
            </a:r>
            <a:r>
              <a:rPr lang="nl-NL" sz="5600" b="1" i="1" dirty="0">
                <a:effectLst/>
                <a:latin typeface="Arial" panose="020B0604020202020204" pitchFamily="34" charset="0"/>
                <a:cs typeface="Arial" panose="020B0604020202020204" pitchFamily="34" charset="0"/>
              </a:rPr>
              <a:t>diep in die hart getref</a:t>
            </a:r>
            <a:r>
              <a:rPr lang="nl-NL" sz="5600" i="1" dirty="0">
                <a:effectLst/>
                <a:latin typeface="Arial" panose="020B0604020202020204" pitchFamily="34" charset="0"/>
                <a:cs typeface="Arial" panose="020B0604020202020204" pitchFamily="34" charset="0"/>
              </a:rPr>
              <a:t> en het vir Petrus en die ander apostels gesê: Wat moet ons doen, broeders? En Petrus sê vir hulle: </a:t>
            </a:r>
            <a:r>
              <a:rPr lang="nl-NL" sz="5600" b="1" i="1" dirty="0">
                <a:effectLst/>
                <a:latin typeface="Arial" panose="020B0604020202020204" pitchFamily="34" charset="0"/>
                <a:cs typeface="Arial" panose="020B0604020202020204" pitchFamily="34" charset="0"/>
              </a:rPr>
              <a:t>Bekeer julle, en laat elkeen van julle gedoop word </a:t>
            </a:r>
            <a:r>
              <a:rPr lang="nl-NL" sz="5600" i="1" dirty="0">
                <a:effectLst/>
                <a:latin typeface="Arial" panose="020B0604020202020204" pitchFamily="34" charset="0"/>
                <a:cs typeface="Arial" panose="020B0604020202020204" pitchFamily="34" charset="0"/>
              </a:rPr>
              <a:t>in die Naam van Jesus Christus tot vergewing van sondes, en julle sal die gawe van die Heilige Gees ontvang. </a:t>
            </a:r>
            <a:r>
              <a:rPr lang="nl-NL" sz="5600" b="1" i="1" dirty="0">
                <a:effectLst/>
                <a:latin typeface="Arial" panose="020B0604020202020204" pitchFamily="34" charset="0"/>
                <a:cs typeface="Arial" panose="020B0604020202020204" pitchFamily="34" charset="0"/>
              </a:rPr>
              <a:t>Want die belofte kom julle toe en julle kinders en almal wat daar ver is, die wat die Here onse God na Hom sal roep</a:t>
            </a:r>
            <a:r>
              <a:rPr lang="nl-NL" sz="5600" i="1" dirty="0">
                <a:effectLst/>
                <a:latin typeface="Arial" panose="020B0604020202020204" pitchFamily="34" charset="0"/>
                <a:cs typeface="Arial" panose="020B0604020202020204" pitchFamily="34" charset="0"/>
              </a:rPr>
              <a:t>. </a:t>
            </a:r>
          </a:p>
          <a:p>
            <a:r>
              <a:rPr lang="nl-NL" sz="5600" i="1" dirty="0">
                <a:effectLst/>
                <a:latin typeface="Arial" panose="020B0604020202020204" pitchFamily="34" charset="0"/>
                <a:cs typeface="Arial" panose="020B0604020202020204" pitchFamily="34" charset="0"/>
              </a:rPr>
              <a:t>En met baie ander woorde </a:t>
            </a:r>
            <a:r>
              <a:rPr lang="nl-NL" sz="5600" b="1" i="1" u="sng" dirty="0">
                <a:effectLst/>
                <a:latin typeface="Arial" panose="020B0604020202020204" pitchFamily="34" charset="0"/>
                <a:cs typeface="Arial" panose="020B0604020202020204" pitchFamily="34" charset="0"/>
              </a:rPr>
              <a:t>het hy hulle besweer en vermaan en gesê</a:t>
            </a:r>
            <a:r>
              <a:rPr lang="nl-NL" sz="5600" i="1" dirty="0">
                <a:effectLst/>
                <a:latin typeface="Arial" panose="020B0604020202020204" pitchFamily="34" charset="0"/>
                <a:cs typeface="Arial" panose="020B0604020202020204" pitchFamily="34" charset="0"/>
              </a:rPr>
              <a:t>: Laat julle red uit hierdie verkeerde geslag. Die wat toe sy woord met blydskap aangeneem het, is gedoop; en daar is op dié dag omtrent drieduisend siele toegebring</a:t>
            </a:r>
            <a:r>
              <a:rPr lang="nl-NL" sz="5600" b="1" i="1" dirty="0">
                <a:effectLst/>
                <a:latin typeface="Arial" panose="020B0604020202020204" pitchFamily="34" charset="0"/>
                <a:cs typeface="Arial" panose="020B0604020202020204" pitchFamily="34" charset="0"/>
              </a:rPr>
              <a:t>. En hulle het volhard in die leer van die apostels en in die gemeenskap en in die breking van die brood en in die gebede. </a:t>
            </a:r>
            <a:r>
              <a:rPr lang="nl-NL" sz="5600" i="1" dirty="0">
                <a:effectLst/>
                <a:latin typeface="Arial" panose="020B0604020202020204" pitchFamily="34" charset="0"/>
                <a:cs typeface="Arial" panose="020B0604020202020204" pitchFamily="34" charset="0"/>
              </a:rPr>
              <a:t>En </a:t>
            </a:r>
            <a:r>
              <a:rPr lang="nl-NL" sz="5600" b="1" i="1" dirty="0">
                <a:effectLst/>
                <a:latin typeface="Arial" panose="020B0604020202020204" pitchFamily="34" charset="0"/>
                <a:cs typeface="Arial" panose="020B0604020202020204" pitchFamily="34" charset="0"/>
              </a:rPr>
              <a:t>vrees</a:t>
            </a:r>
            <a:r>
              <a:rPr lang="nl-NL" sz="5600" i="1" dirty="0">
                <a:effectLst/>
                <a:latin typeface="Arial" panose="020B0604020202020204" pitchFamily="34" charset="0"/>
                <a:cs typeface="Arial" panose="020B0604020202020204" pitchFamily="34" charset="0"/>
              </a:rPr>
              <a:t> het op elkeen gekom, en baie wonders en tekens het deur die apostels plaasgevind. En almal wat gelowig geword het, was bymekaar, en het alles gemeenskaplik besit. En hulle eiendomme en besittings het hulle verkoop en die opbrings onder almal verdeel, volgens wat elkeen nodig gehad het. En dag vir dag het en in guns was by die hele volk. En die Here het daagliks by die gemeente gevoeg die wat gered is.</a:t>
            </a:r>
            <a:r>
              <a:rPr lang="nl-NL" sz="5600" dirty="0">
                <a:effectLst/>
                <a:latin typeface="Arial" panose="020B0604020202020204" pitchFamily="34" charset="0"/>
                <a:cs typeface="Arial" panose="020B0604020202020204" pitchFamily="34" charset="0"/>
              </a:rPr>
              <a:t>” (Ac 2:32–47) </a:t>
            </a:r>
            <a:r>
              <a:rPr lang="nl-NL" sz="5600" b="1" i="1" dirty="0">
                <a:latin typeface="Arial" panose="020B0604020202020204" pitchFamily="34" charset="0"/>
                <a:cs typeface="Arial" panose="020B0604020202020204" pitchFamily="34" charset="0"/>
              </a:rPr>
              <a:t>hulle eendragtig volhard in die tempel en van huis tot huis brood gebreek en hulle voedsel met blydskap en eenvoudigheid van hart geniet, terwyl hulle God geprys het  </a:t>
            </a:r>
            <a:r>
              <a:rPr lang="nl-NL" sz="5600" i="1" dirty="0">
                <a:effectLst/>
                <a:latin typeface="Arial" panose="020B0604020202020204" pitchFamily="34" charset="0"/>
                <a:cs typeface="Arial" panose="020B0604020202020204" pitchFamily="34" charset="0"/>
              </a:rPr>
              <a:t>en in guns was by die hele volk. </a:t>
            </a:r>
          </a:p>
          <a:p>
            <a:r>
              <a:rPr lang="nl-NL" sz="5600" i="1" dirty="0">
                <a:effectLst/>
                <a:latin typeface="Arial" panose="020B0604020202020204" pitchFamily="34" charset="0"/>
                <a:cs typeface="Arial" panose="020B0604020202020204" pitchFamily="34" charset="0"/>
              </a:rPr>
              <a:t>En </a:t>
            </a:r>
            <a:r>
              <a:rPr lang="nl-NL" sz="5600" i="1" u="sng" dirty="0">
                <a:effectLst/>
                <a:latin typeface="Arial" panose="020B0604020202020204" pitchFamily="34" charset="0"/>
                <a:cs typeface="Arial" panose="020B0604020202020204" pitchFamily="34" charset="0"/>
              </a:rPr>
              <a:t>die Here</a:t>
            </a:r>
            <a:r>
              <a:rPr lang="nl-NL" sz="5600" i="1" dirty="0">
                <a:effectLst/>
                <a:latin typeface="Arial" panose="020B0604020202020204" pitchFamily="34" charset="0"/>
                <a:cs typeface="Arial" panose="020B0604020202020204" pitchFamily="34" charset="0"/>
              </a:rPr>
              <a:t> het daagliks by die gemeente gevoeg die wat gered is.</a:t>
            </a:r>
            <a:r>
              <a:rPr lang="nl-NL" sz="5600" dirty="0">
                <a:effectLst/>
                <a:latin typeface="Arial" panose="020B0604020202020204" pitchFamily="34" charset="0"/>
                <a:cs typeface="Arial" panose="020B0604020202020204" pitchFamily="34" charset="0"/>
              </a:rPr>
              <a:t>”  </a:t>
            </a:r>
          </a:p>
          <a:p>
            <a:br>
              <a:rPr lang="nl-NL" sz="4800" b="1" i="1" dirty="0">
                <a:latin typeface="Calibri" panose="020F0502020204030204" pitchFamily="34" charset="0"/>
              </a:rPr>
            </a:br>
            <a:br>
              <a:rPr lang="nl-NL" sz="4800" b="1" i="1" dirty="0">
                <a:latin typeface="Calibri" panose="020F0502020204030204" pitchFamily="34" charset="0"/>
              </a:rPr>
            </a:br>
            <a:endParaRPr lang="en-US" dirty="0"/>
          </a:p>
        </p:txBody>
      </p:sp>
      <p:sp>
        <p:nvSpPr>
          <p:cNvPr id="4" name="Slide Number Placeholder 3">
            <a:extLst>
              <a:ext uri="{FF2B5EF4-FFF2-40B4-BE49-F238E27FC236}">
                <a16:creationId xmlns:a16="http://schemas.microsoft.com/office/drawing/2014/main" id="{C9EDA249-05FA-CCCC-6740-B23FE745E6F0}"/>
              </a:ext>
            </a:extLst>
          </p:cNvPr>
          <p:cNvSpPr>
            <a:spLocks noGrp="1"/>
          </p:cNvSpPr>
          <p:nvPr>
            <p:ph type="sldNum" sz="quarter" idx="12"/>
          </p:nvPr>
        </p:nvSpPr>
        <p:spPr/>
        <p:txBody>
          <a:bodyPr/>
          <a:lstStyle/>
          <a:p>
            <a:fld id="{6D22F896-40B5-4ADD-8801-0D06FADFA095}" type="slidenum">
              <a:rPr lang="en-US" smtClean="0"/>
              <a:t>33</a:t>
            </a:fld>
            <a:endParaRPr lang="en-US" dirty="0"/>
          </a:p>
        </p:txBody>
      </p:sp>
    </p:spTree>
    <p:extLst>
      <p:ext uri="{BB962C8B-B14F-4D97-AF65-F5344CB8AC3E}">
        <p14:creationId xmlns:p14="http://schemas.microsoft.com/office/powerpoint/2010/main" val="26885048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A50D7-6C78-FE89-703C-A7845A61AB02}"/>
              </a:ext>
            </a:extLst>
          </p:cNvPr>
          <p:cNvSpPr>
            <a:spLocks noGrp="1"/>
          </p:cNvSpPr>
          <p:nvPr>
            <p:ph type="title"/>
          </p:nvPr>
        </p:nvSpPr>
        <p:spPr/>
        <p:txBody>
          <a:bodyPr>
            <a:normAutofit/>
          </a:bodyPr>
          <a:lstStyle/>
          <a:p>
            <a:pPr algn="ctr"/>
            <a:r>
              <a:rPr lang="en-US" sz="6000" b="1" dirty="0"/>
              <a:t>SAMEVATTENDE KONKLUSIES</a:t>
            </a:r>
            <a:endParaRPr lang="en-US" sz="6000" dirty="0"/>
          </a:p>
        </p:txBody>
      </p:sp>
      <p:sp>
        <p:nvSpPr>
          <p:cNvPr id="3" name="Content Placeholder 2">
            <a:extLst>
              <a:ext uri="{FF2B5EF4-FFF2-40B4-BE49-F238E27FC236}">
                <a16:creationId xmlns:a16="http://schemas.microsoft.com/office/drawing/2014/main" id="{625CFD54-8495-9D95-33F6-347EF7C83376}"/>
              </a:ext>
            </a:extLst>
          </p:cNvPr>
          <p:cNvSpPr>
            <a:spLocks noGrp="1"/>
          </p:cNvSpPr>
          <p:nvPr>
            <p:ph idx="1"/>
          </p:nvPr>
        </p:nvSpPr>
        <p:spPr/>
        <p:txBody>
          <a:bodyPr>
            <a:normAutofit lnSpcReduction="10000"/>
          </a:bodyPr>
          <a:lstStyle/>
          <a:p>
            <a:r>
              <a:rPr lang="en-US" dirty="0" err="1"/>
              <a:t>Teenoor</a:t>
            </a:r>
            <a:r>
              <a:rPr lang="en-US" dirty="0"/>
              <a:t> die </a:t>
            </a:r>
            <a:r>
              <a:rPr lang="en-US" dirty="0" err="1"/>
              <a:t>baptiste</a:t>
            </a:r>
            <a:r>
              <a:rPr lang="en-US" dirty="0"/>
              <a:t> wat die ‘</a:t>
            </a:r>
            <a:r>
              <a:rPr lang="en-US" dirty="0" err="1"/>
              <a:t>natuur</a:t>
            </a:r>
            <a:r>
              <a:rPr lang="en-US" dirty="0"/>
              <a:t>’ </a:t>
            </a:r>
            <a:r>
              <a:rPr lang="en-US" dirty="0" err="1"/>
              <a:t>ontken</a:t>
            </a:r>
            <a:r>
              <a:rPr lang="en-US" dirty="0"/>
              <a:t>, </a:t>
            </a:r>
            <a:r>
              <a:rPr lang="en-US" dirty="0" err="1"/>
              <a:t>moet</a:t>
            </a:r>
            <a:r>
              <a:rPr lang="en-US" dirty="0"/>
              <a:t> </a:t>
            </a:r>
            <a:r>
              <a:rPr lang="en-US" dirty="0" err="1"/>
              <a:t>ons</a:t>
            </a:r>
            <a:r>
              <a:rPr lang="en-US" dirty="0"/>
              <a:t> die </a:t>
            </a:r>
            <a:r>
              <a:rPr lang="en-US" dirty="0" err="1"/>
              <a:t>genadeverbond</a:t>
            </a:r>
            <a:r>
              <a:rPr lang="en-US" dirty="0"/>
              <a:t> </a:t>
            </a:r>
            <a:r>
              <a:rPr lang="en-US" dirty="0" err="1"/>
              <a:t>handhaaf</a:t>
            </a:r>
            <a:r>
              <a:rPr lang="en-US" dirty="0"/>
              <a:t> = </a:t>
            </a:r>
            <a:r>
              <a:rPr lang="en-US" dirty="0" err="1"/>
              <a:t>dat</a:t>
            </a:r>
            <a:r>
              <a:rPr lang="en-US" dirty="0"/>
              <a:t> God </a:t>
            </a:r>
            <a:r>
              <a:rPr lang="en-US" dirty="0" err="1"/>
              <a:t>werk</a:t>
            </a:r>
            <a:r>
              <a:rPr lang="en-US" dirty="0"/>
              <a:t> </a:t>
            </a:r>
            <a:r>
              <a:rPr lang="en-US" dirty="0" err="1"/>
              <a:t>nog</a:t>
            </a:r>
            <a:r>
              <a:rPr lang="en-US" dirty="0"/>
              <a:t> steeds </a:t>
            </a:r>
            <a:r>
              <a:rPr lang="en-US" dirty="0" err="1"/>
              <a:t>organies</a:t>
            </a:r>
            <a:r>
              <a:rPr lang="en-US" dirty="0"/>
              <a:t>/</a:t>
            </a:r>
            <a:r>
              <a:rPr lang="en-US" dirty="0" err="1"/>
              <a:t>kollektief</a:t>
            </a:r>
            <a:r>
              <a:rPr lang="en-US" dirty="0"/>
              <a:t> </a:t>
            </a:r>
            <a:r>
              <a:rPr lang="en-US" dirty="0" err="1"/>
              <a:t>verbondsmatig</a:t>
            </a:r>
            <a:r>
              <a:rPr lang="en-US" dirty="0"/>
              <a:t> </a:t>
            </a:r>
            <a:r>
              <a:rPr lang="en-US" dirty="0" err="1"/>
              <a:t>deur</a:t>
            </a:r>
            <a:r>
              <a:rPr lang="en-US" dirty="0"/>
              <a:t> die </a:t>
            </a:r>
            <a:r>
              <a:rPr lang="en-US" dirty="0" err="1"/>
              <a:t>geslagte</a:t>
            </a:r>
            <a:r>
              <a:rPr lang="en-US" dirty="0"/>
              <a:t>: </a:t>
            </a:r>
            <a:r>
              <a:rPr lang="en-US" dirty="0" err="1"/>
              <a:t>ons</a:t>
            </a:r>
            <a:r>
              <a:rPr lang="en-US" dirty="0"/>
              <a:t> </a:t>
            </a:r>
            <a:r>
              <a:rPr lang="en-US" dirty="0" err="1"/>
              <a:t>en</a:t>
            </a:r>
            <a:r>
              <a:rPr lang="en-US" dirty="0"/>
              <a:t> </a:t>
            </a:r>
            <a:r>
              <a:rPr lang="en-US" dirty="0" err="1"/>
              <a:t>ons</a:t>
            </a:r>
            <a:r>
              <a:rPr lang="en-US" dirty="0"/>
              <a:t> </a:t>
            </a:r>
            <a:r>
              <a:rPr lang="en-US" dirty="0" err="1"/>
              <a:t>kinders</a:t>
            </a:r>
            <a:r>
              <a:rPr lang="en-US" dirty="0"/>
              <a:t>, so was </a:t>
            </a:r>
            <a:r>
              <a:rPr lang="en-US" dirty="0" err="1"/>
              <a:t>dit</a:t>
            </a:r>
            <a:r>
              <a:rPr lang="en-US" dirty="0"/>
              <a:t> in die OT </a:t>
            </a:r>
            <a:r>
              <a:rPr lang="en-US" dirty="0" err="1"/>
              <a:t>bedeling</a:t>
            </a:r>
            <a:r>
              <a:rPr lang="en-US" dirty="0"/>
              <a:t> (Gen. 17), so is </a:t>
            </a:r>
            <a:r>
              <a:rPr lang="en-US" dirty="0" err="1"/>
              <a:t>dit</a:t>
            </a:r>
            <a:r>
              <a:rPr lang="en-US" dirty="0"/>
              <a:t> </a:t>
            </a:r>
            <a:r>
              <a:rPr lang="en-US" dirty="0" err="1"/>
              <a:t>nogsteeds</a:t>
            </a:r>
            <a:r>
              <a:rPr lang="en-US" dirty="0"/>
              <a:t> in die NT (Hand. 2)</a:t>
            </a:r>
          </a:p>
          <a:p>
            <a:r>
              <a:rPr lang="en-US" dirty="0" err="1"/>
              <a:t>Teenoor</a:t>
            </a:r>
            <a:r>
              <a:rPr lang="en-US" dirty="0"/>
              <a:t> die </a:t>
            </a:r>
            <a:r>
              <a:rPr lang="en-US" dirty="0" err="1"/>
              <a:t>arminianisme</a:t>
            </a:r>
            <a:r>
              <a:rPr lang="en-US" dirty="0"/>
              <a:t> </a:t>
            </a:r>
            <a:r>
              <a:rPr lang="en-US" dirty="0" err="1"/>
              <a:t>handhaaf</a:t>
            </a:r>
            <a:r>
              <a:rPr lang="en-US" dirty="0"/>
              <a:t> </a:t>
            </a:r>
            <a:r>
              <a:rPr lang="en-US" dirty="0" err="1"/>
              <a:t>ons</a:t>
            </a:r>
            <a:r>
              <a:rPr lang="en-US" dirty="0"/>
              <a:t> </a:t>
            </a:r>
            <a:r>
              <a:rPr lang="en-US" dirty="0" err="1"/>
              <a:t>dat</a:t>
            </a:r>
            <a:r>
              <a:rPr lang="en-US" dirty="0"/>
              <a:t> God se </a:t>
            </a:r>
            <a:r>
              <a:rPr lang="en-US" dirty="0" err="1"/>
              <a:t>vrye</a:t>
            </a:r>
            <a:r>
              <a:rPr lang="en-US" dirty="0"/>
              <a:t> </a:t>
            </a:r>
            <a:r>
              <a:rPr lang="en-US" dirty="0" err="1"/>
              <a:t>welbehae</a:t>
            </a:r>
            <a:r>
              <a:rPr lang="en-US" dirty="0"/>
              <a:t> </a:t>
            </a:r>
            <a:r>
              <a:rPr lang="en-US" dirty="0" err="1"/>
              <a:t>en</a:t>
            </a:r>
            <a:r>
              <a:rPr lang="en-US" dirty="0"/>
              <a:t> </a:t>
            </a:r>
            <a:r>
              <a:rPr lang="en-US" dirty="0" err="1"/>
              <a:t>uitverkiesende</a:t>
            </a:r>
            <a:r>
              <a:rPr lang="en-US" dirty="0"/>
              <a:t> </a:t>
            </a:r>
            <a:r>
              <a:rPr lang="en-US" dirty="0" err="1"/>
              <a:t>genade</a:t>
            </a:r>
            <a:r>
              <a:rPr lang="en-US" dirty="0"/>
              <a:t> </a:t>
            </a:r>
            <a:r>
              <a:rPr lang="en-US" dirty="0" err="1"/>
              <a:t>bepaal</a:t>
            </a:r>
            <a:r>
              <a:rPr lang="en-US" dirty="0"/>
              <a:t> die </a:t>
            </a:r>
            <a:r>
              <a:rPr lang="en-US" dirty="0" err="1"/>
              <a:t>bediening</a:t>
            </a:r>
            <a:r>
              <a:rPr lang="en-US" dirty="0"/>
              <a:t> van die </a:t>
            </a:r>
            <a:r>
              <a:rPr lang="en-US" dirty="0" err="1"/>
              <a:t>genadeverbond</a:t>
            </a:r>
            <a:r>
              <a:rPr lang="en-US" dirty="0"/>
              <a:t> in </a:t>
            </a:r>
            <a:r>
              <a:rPr lang="en-US" dirty="0" err="1"/>
              <a:t>en</a:t>
            </a:r>
            <a:r>
              <a:rPr lang="en-US" dirty="0"/>
              <a:t> </a:t>
            </a:r>
            <a:r>
              <a:rPr lang="en-US" dirty="0" err="1"/>
              <a:t>deur</a:t>
            </a:r>
            <a:r>
              <a:rPr lang="en-US" dirty="0"/>
              <a:t> die </a:t>
            </a:r>
            <a:r>
              <a:rPr lang="en-US" dirty="0" err="1"/>
              <a:t>geslagte</a:t>
            </a:r>
            <a:r>
              <a:rPr lang="en-US" dirty="0"/>
              <a:t> (Gen. 17 – Isak, </a:t>
            </a:r>
            <a:r>
              <a:rPr lang="en-US" dirty="0" err="1"/>
              <a:t>nie</a:t>
            </a:r>
            <a:r>
              <a:rPr lang="en-US" dirty="0"/>
              <a:t> Ismael </a:t>
            </a:r>
            <a:r>
              <a:rPr lang="en-US" dirty="0" err="1"/>
              <a:t>nie</a:t>
            </a:r>
            <a:r>
              <a:rPr lang="en-US" dirty="0"/>
              <a:t>; Hand. 2 – </a:t>
            </a:r>
            <a:r>
              <a:rPr lang="en-US" dirty="0" err="1"/>
              <a:t>elkeen</a:t>
            </a:r>
            <a:r>
              <a:rPr lang="en-US" dirty="0"/>
              <a:t> wat die Here </a:t>
            </a:r>
            <a:r>
              <a:rPr lang="en-US" dirty="0" err="1"/>
              <a:t>na</a:t>
            </a:r>
            <a:r>
              <a:rPr lang="en-US" dirty="0"/>
              <a:t> </a:t>
            </a:r>
            <a:r>
              <a:rPr lang="en-US" dirty="0" err="1"/>
              <a:t>Hom</a:t>
            </a:r>
            <a:r>
              <a:rPr lang="en-US" dirty="0"/>
              <a:t> </a:t>
            </a:r>
            <a:r>
              <a:rPr lang="en-US" dirty="0" err="1"/>
              <a:t>sal</a:t>
            </a:r>
            <a:r>
              <a:rPr lang="en-US" dirty="0"/>
              <a:t> </a:t>
            </a:r>
            <a:r>
              <a:rPr lang="en-US" dirty="0" err="1"/>
              <a:t>roep</a:t>
            </a:r>
            <a:r>
              <a:rPr lang="en-US" dirty="0"/>
              <a:t>) </a:t>
            </a:r>
          </a:p>
        </p:txBody>
      </p:sp>
      <p:sp>
        <p:nvSpPr>
          <p:cNvPr id="4" name="Slide Number Placeholder 3">
            <a:extLst>
              <a:ext uri="{FF2B5EF4-FFF2-40B4-BE49-F238E27FC236}">
                <a16:creationId xmlns:a16="http://schemas.microsoft.com/office/drawing/2014/main" id="{54BAEF5F-C627-2F71-AD5E-1AF5097145DC}"/>
              </a:ext>
            </a:extLst>
          </p:cNvPr>
          <p:cNvSpPr>
            <a:spLocks noGrp="1"/>
          </p:cNvSpPr>
          <p:nvPr>
            <p:ph type="sldNum" sz="quarter" idx="12"/>
          </p:nvPr>
        </p:nvSpPr>
        <p:spPr/>
        <p:txBody>
          <a:bodyPr/>
          <a:lstStyle/>
          <a:p>
            <a:fld id="{6D22F896-40B5-4ADD-8801-0D06FADFA095}" type="slidenum">
              <a:rPr lang="en-US" smtClean="0"/>
              <a:t>34</a:t>
            </a:fld>
            <a:endParaRPr lang="en-US" dirty="0"/>
          </a:p>
        </p:txBody>
      </p:sp>
    </p:spTree>
    <p:extLst>
      <p:ext uri="{BB962C8B-B14F-4D97-AF65-F5344CB8AC3E}">
        <p14:creationId xmlns:p14="http://schemas.microsoft.com/office/powerpoint/2010/main" val="2956063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0D4C-B538-9CFC-158C-B8694AB9A1D1}"/>
              </a:ext>
            </a:extLst>
          </p:cNvPr>
          <p:cNvSpPr>
            <a:spLocks noGrp="1"/>
          </p:cNvSpPr>
          <p:nvPr>
            <p:ph type="title"/>
          </p:nvPr>
        </p:nvSpPr>
        <p:spPr/>
        <p:txBody>
          <a:bodyPr>
            <a:normAutofit/>
          </a:bodyPr>
          <a:lstStyle/>
          <a:p>
            <a:pPr algn="ctr"/>
            <a:r>
              <a:rPr lang="en-US" sz="4800" b="1" dirty="0"/>
              <a:t>Die </a:t>
            </a:r>
            <a:r>
              <a:rPr lang="en-US" sz="4800" b="1" dirty="0" err="1"/>
              <a:t>doel</a:t>
            </a:r>
            <a:r>
              <a:rPr lang="en-US" sz="4800" b="1" dirty="0"/>
              <a:t> van die </a:t>
            </a:r>
            <a:r>
              <a:rPr lang="en-US" sz="4800" b="1" dirty="0" err="1"/>
              <a:t>genadeverbond</a:t>
            </a:r>
            <a:endParaRPr lang="en-US" sz="4800" dirty="0"/>
          </a:p>
        </p:txBody>
      </p:sp>
      <p:sp>
        <p:nvSpPr>
          <p:cNvPr id="3" name="Content Placeholder 2">
            <a:extLst>
              <a:ext uri="{FF2B5EF4-FFF2-40B4-BE49-F238E27FC236}">
                <a16:creationId xmlns:a16="http://schemas.microsoft.com/office/drawing/2014/main" id="{773E68AB-96B1-6FB3-D299-A41A6B2A2E94}"/>
              </a:ext>
            </a:extLst>
          </p:cNvPr>
          <p:cNvSpPr>
            <a:spLocks noGrp="1"/>
          </p:cNvSpPr>
          <p:nvPr>
            <p:ph idx="1"/>
          </p:nvPr>
        </p:nvSpPr>
        <p:spPr>
          <a:xfrm>
            <a:off x="1141412" y="2249486"/>
            <a:ext cx="9905999" cy="4361625"/>
          </a:xfrm>
        </p:spPr>
        <p:txBody>
          <a:bodyPr>
            <a:normAutofit fontScale="92500" lnSpcReduction="10000"/>
          </a:bodyPr>
          <a:lstStyle/>
          <a:p>
            <a:pPr marL="0" marR="0">
              <a:lnSpc>
                <a:spcPct val="107000"/>
              </a:lnSpc>
              <a:spcBef>
                <a:spcPts val="0"/>
              </a:spcBef>
              <a:spcAft>
                <a:spcPts val="800"/>
              </a:spcAft>
            </a:pPr>
            <a:r>
              <a:rPr lang="af-ZA" sz="1400" dirty="0">
                <a:effectLst/>
                <a:latin typeface="Arial" panose="020B0604020202020204" pitchFamily="34" charset="0"/>
                <a:ea typeface="MS Mincho" panose="02020609040205080304" pitchFamily="49" charset="-128"/>
                <a:cs typeface="Arial" panose="020B0604020202020204" pitchFamily="34" charset="0"/>
              </a:rPr>
              <a:t>Bo alles, is die doel van die genadeverbond, en alles wat daarmee gepaardgaan: </a:t>
            </a:r>
            <a:r>
              <a:rPr lang="af-ZA" sz="1400" b="1" i="1" dirty="0">
                <a:effectLst/>
                <a:latin typeface="Arial" panose="020B0604020202020204" pitchFamily="34" charset="0"/>
                <a:ea typeface="MS Mincho" panose="02020609040205080304" pitchFamily="49" charset="-128"/>
                <a:cs typeface="Arial" panose="020B0604020202020204" pitchFamily="34" charset="0"/>
              </a:rPr>
              <a:t>die eer van God</a:t>
            </a:r>
            <a:r>
              <a:rPr lang="af-ZA" sz="1400" dirty="0">
                <a:effectLst/>
                <a:latin typeface="Arial" panose="020B0604020202020204" pitchFamily="34" charset="0"/>
                <a:ea typeface="MS Mincho" panose="02020609040205080304" pitchFamily="49" charset="-128"/>
                <a:cs typeface="Arial" panose="020B0604020202020204" pitchFamily="34" charset="0"/>
              </a:rPr>
              <a:t>, dat Hy ons groot troos in lewe en sterwe is, dat Hy wat Syne ken, dus ons ken (2 Tim. 2:19), in sy Seun, die Middelaar en Hoof van die verbond, alles gedoen het vir ons redding, nie net die 'moontlikheid' van redding geskep het vir sy kinders nie, maar daadwerklik red, ook alles skenk wat nodig is om gered te word, genade op genade (Rom. 8:28-39; 11:26,27). Daarom is ons troos juis nie ons 'bediening' of 'verduidelikings of 'verbondsdebatte' nie maar Hy wat die Inhoud skenk en gee deur sy Gees en Woord, waarna die sakramente wys (NGB artikel 34):</a:t>
            </a:r>
            <a:br>
              <a:rPr lang="af-ZA" sz="1400" dirty="0">
                <a:effectLst/>
                <a:latin typeface="Arial" panose="020B0604020202020204" pitchFamily="34" charset="0"/>
                <a:ea typeface="MS Mincho" panose="02020609040205080304" pitchFamily="49" charset="-128"/>
                <a:cs typeface="Arial" panose="020B0604020202020204" pitchFamily="34" charset="0"/>
              </a:rPr>
            </a:br>
            <a:br>
              <a:rPr lang="af-ZA" sz="1400" dirty="0">
                <a:effectLst/>
                <a:latin typeface="Arial" panose="020B0604020202020204" pitchFamily="34" charset="0"/>
                <a:ea typeface="MS Mincho" panose="02020609040205080304" pitchFamily="49" charset="-128"/>
                <a:cs typeface="Arial" panose="020B0604020202020204" pitchFamily="34" charset="0"/>
              </a:rPr>
            </a:br>
            <a:r>
              <a:rPr lang="af-ZA" sz="1400" dirty="0">
                <a:effectLst/>
                <a:latin typeface="Arial" panose="020B0604020202020204" pitchFamily="34" charset="0"/>
                <a:ea typeface="MS Mincho" panose="02020609040205080304" pitchFamily="49" charset="-128"/>
                <a:cs typeface="Arial" panose="020B0604020202020204" pitchFamily="34" charset="0"/>
              </a:rPr>
              <a:t>	Die bedienaars gee ons van hulle kant dus met die sakrament wat sigbaar is, </a:t>
            </a:r>
            <a:r>
              <a:rPr lang="af-ZA" sz="1400" b="1" i="1" dirty="0">
                <a:effectLst/>
                <a:latin typeface="Arial" panose="020B0604020202020204" pitchFamily="34" charset="0"/>
                <a:ea typeface="MS Mincho" panose="02020609040205080304" pitchFamily="49" charset="-128"/>
                <a:cs typeface="Arial" panose="020B0604020202020204" pitchFamily="34" charset="0"/>
              </a:rPr>
              <a:t>maar die Here gee</a:t>
            </a:r>
            <a:r>
              <a:rPr lang="af-ZA" sz="1400" dirty="0">
                <a:effectLst/>
                <a:latin typeface="Arial" panose="020B0604020202020204" pitchFamily="34" charset="0"/>
                <a:ea typeface="MS Mincho" panose="02020609040205080304" pitchFamily="49" charset="-128"/>
                <a:cs typeface="Arial" panose="020B0604020202020204" pitchFamily="34" charset="0"/>
              </a:rPr>
              <a:t> wat met die sakramente aangedui word, naamlik die onsigbare genadegawes: </a:t>
            </a:r>
            <a:r>
              <a:rPr lang="af-ZA" sz="1400" b="1" i="1" dirty="0">
                <a:effectLst/>
                <a:latin typeface="Arial" panose="020B0604020202020204" pitchFamily="34" charset="0"/>
                <a:ea typeface="MS Mincho" panose="02020609040205080304" pitchFamily="49" charset="-128"/>
                <a:cs typeface="Arial" panose="020B0604020202020204" pitchFamily="34" charset="0"/>
              </a:rPr>
              <a:t>Hy was</a:t>
            </a:r>
            <a:r>
              <a:rPr lang="af-ZA" sz="1400" dirty="0">
                <a:effectLst/>
                <a:latin typeface="Arial" panose="020B0604020202020204" pitchFamily="34" charset="0"/>
                <a:ea typeface="MS Mincho" panose="02020609040205080304" pitchFamily="49" charset="-128"/>
                <a:cs typeface="Arial" panose="020B0604020202020204" pitchFamily="34" charset="0"/>
              </a:rPr>
              <a:t> 	</a:t>
            </a:r>
            <a:r>
              <a:rPr lang="af-ZA" sz="1400" b="1" i="1" dirty="0">
                <a:effectLst/>
                <a:latin typeface="Arial" panose="020B0604020202020204" pitchFamily="34" charset="0"/>
                <a:ea typeface="MS Mincho" panose="02020609040205080304" pitchFamily="49" charset="-128"/>
                <a:cs typeface="Arial" panose="020B0604020202020204" pitchFamily="34" charset="0"/>
              </a:rPr>
              <a:t>ons</a:t>
            </a:r>
            <a:r>
              <a:rPr lang="af-ZA" sz="1400" dirty="0">
                <a:effectLst/>
                <a:latin typeface="Arial" panose="020B0604020202020204" pitchFamily="34" charset="0"/>
                <a:ea typeface="MS Mincho" panose="02020609040205080304" pitchFamily="49" charset="-128"/>
                <a:cs typeface="Arial" panose="020B0604020202020204" pitchFamily="34" charset="0"/>
              </a:rPr>
              <a:t> siel, suiwer en reinig dit van alle vuilheid en ongeregtigheid; </a:t>
            </a:r>
            <a:r>
              <a:rPr lang="af-ZA" sz="1400" b="1" i="1" dirty="0">
                <a:effectLst/>
                <a:latin typeface="Arial" panose="020B0604020202020204" pitchFamily="34" charset="0"/>
                <a:ea typeface="MS Mincho" panose="02020609040205080304" pitchFamily="49" charset="-128"/>
                <a:cs typeface="Arial" panose="020B0604020202020204" pitchFamily="34" charset="0"/>
              </a:rPr>
              <a:t>Hy maak</a:t>
            </a:r>
            <a:r>
              <a:rPr lang="af-ZA" sz="1400" dirty="0">
                <a:effectLst/>
                <a:latin typeface="Arial" panose="020B0604020202020204" pitchFamily="34" charset="0"/>
                <a:ea typeface="MS Mincho" panose="02020609040205080304" pitchFamily="49" charset="-128"/>
                <a:cs typeface="Arial" panose="020B0604020202020204" pitchFamily="34" charset="0"/>
              </a:rPr>
              <a:t> </a:t>
            </a:r>
            <a:r>
              <a:rPr lang="af-ZA" sz="1400" b="1" i="1" dirty="0">
                <a:effectLst/>
                <a:latin typeface="Arial" panose="020B0604020202020204" pitchFamily="34" charset="0"/>
                <a:ea typeface="MS Mincho" panose="02020609040205080304" pitchFamily="49" charset="-128"/>
                <a:cs typeface="Arial" panose="020B0604020202020204" pitchFamily="34" charset="0"/>
              </a:rPr>
              <a:t>ons</a:t>
            </a:r>
            <a:r>
              <a:rPr lang="af-ZA" sz="1400" dirty="0">
                <a:effectLst/>
                <a:latin typeface="Arial" panose="020B0604020202020204" pitchFamily="34" charset="0"/>
                <a:ea typeface="MS Mincho" panose="02020609040205080304" pitchFamily="49" charset="-128"/>
                <a:cs typeface="Arial" panose="020B0604020202020204" pitchFamily="34" charset="0"/>
              </a:rPr>
              <a:t> hart nuut en vul dit met alle vertroosting; </a:t>
            </a:r>
            <a:r>
              <a:rPr lang="af-ZA" sz="1400" b="1" i="1" dirty="0">
                <a:effectLst/>
                <a:latin typeface="Arial" panose="020B0604020202020204" pitchFamily="34" charset="0"/>
                <a:ea typeface="MS Mincho" panose="02020609040205080304" pitchFamily="49" charset="-128"/>
                <a:cs typeface="Arial" panose="020B0604020202020204" pitchFamily="34" charset="0"/>
              </a:rPr>
              <a:t>Hy gee</a:t>
            </a:r>
            <a:r>
              <a:rPr lang="af-ZA" sz="1400" dirty="0">
                <a:effectLst/>
                <a:latin typeface="Arial" panose="020B0604020202020204" pitchFamily="34" charset="0"/>
                <a:ea typeface="MS Mincho" panose="02020609040205080304" pitchFamily="49" charset="-128"/>
                <a:cs typeface="Arial" panose="020B0604020202020204" pitchFamily="34" charset="0"/>
              </a:rPr>
              <a:t> </a:t>
            </a:r>
            <a:r>
              <a:rPr lang="af-ZA" sz="1400" b="1" i="1" dirty="0">
                <a:effectLst/>
                <a:latin typeface="Arial" panose="020B0604020202020204" pitchFamily="34" charset="0"/>
                <a:ea typeface="MS Mincho" panose="02020609040205080304" pitchFamily="49" charset="-128"/>
                <a:cs typeface="Arial" panose="020B0604020202020204" pitchFamily="34" charset="0"/>
              </a:rPr>
              <a:t>ons</a:t>
            </a:r>
            <a:r>
              <a:rPr lang="af-ZA" sz="1400" dirty="0">
                <a:effectLst/>
                <a:latin typeface="Arial" panose="020B0604020202020204" pitchFamily="34" charset="0"/>
                <a:ea typeface="MS Mincho" panose="02020609040205080304" pitchFamily="49" charset="-128"/>
                <a:cs typeface="Arial" panose="020B0604020202020204" pitchFamily="34" charset="0"/>
              </a:rPr>
              <a:t> egter sekerheid van sy Vaderlike goedheid; </a:t>
            </a:r>
            <a:r>
              <a:rPr lang="af-ZA" sz="1400" b="1" i="1" dirty="0">
                <a:effectLst/>
                <a:latin typeface="Arial" panose="020B0604020202020204" pitchFamily="34" charset="0"/>
                <a:ea typeface="MS Mincho" panose="02020609040205080304" pitchFamily="49" charset="-128"/>
                <a:cs typeface="Arial" panose="020B0604020202020204" pitchFamily="34" charset="0"/>
              </a:rPr>
              <a:t>Hy 	beklee</a:t>
            </a:r>
            <a:r>
              <a:rPr lang="af-ZA" sz="1400" dirty="0">
                <a:effectLst/>
                <a:latin typeface="Arial" panose="020B0604020202020204" pitchFamily="34" charset="0"/>
                <a:ea typeface="MS Mincho" panose="02020609040205080304" pitchFamily="49" charset="-128"/>
                <a:cs typeface="Arial" panose="020B0604020202020204" pitchFamily="34" charset="0"/>
              </a:rPr>
              <a:t> </a:t>
            </a:r>
            <a:r>
              <a:rPr lang="af-ZA" sz="1400" b="1" i="1" dirty="0">
                <a:effectLst/>
                <a:latin typeface="Arial" panose="020B0604020202020204" pitchFamily="34" charset="0"/>
                <a:ea typeface="MS Mincho" panose="02020609040205080304" pitchFamily="49" charset="-128"/>
                <a:cs typeface="Arial" panose="020B0604020202020204" pitchFamily="34" charset="0"/>
              </a:rPr>
              <a:t>ons</a:t>
            </a:r>
            <a:r>
              <a:rPr lang="af-ZA" sz="1400" dirty="0">
                <a:effectLst/>
                <a:latin typeface="Arial" panose="020B0604020202020204" pitchFamily="34" charset="0"/>
                <a:ea typeface="MS Mincho" panose="02020609040205080304" pitchFamily="49" charset="-128"/>
                <a:cs typeface="Arial" panose="020B0604020202020204" pitchFamily="34" charset="0"/>
              </a:rPr>
              <a:t> met die nuwe mens en ontklee ons van die ou mens en al sy werke."</a:t>
            </a:r>
            <a:endParaRPr lang="en-US" sz="14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800"/>
              </a:spcAft>
            </a:pPr>
            <a:r>
              <a:rPr lang="af-ZA" sz="1400" dirty="0">
                <a:effectLst/>
                <a:latin typeface="Arial" panose="020B0604020202020204" pitchFamily="34" charset="0"/>
                <a:ea typeface="MS Mincho" panose="02020609040205080304" pitchFamily="49" charset="-128"/>
                <a:cs typeface="Arial" panose="020B0604020202020204" pitchFamily="34" charset="0"/>
              </a:rPr>
              <a:t>Die 'volwasse doop', maar soveel te meer die 'kinderdoop, beklemtoon God se </a:t>
            </a:r>
            <a:r>
              <a:rPr lang="af-ZA" sz="1400" b="1" i="1" dirty="0">
                <a:effectLst/>
                <a:latin typeface="Arial" panose="020B0604020202020204" pitchFamily="34" charset="0"/>
                <a:ea typeface="MS Mincho" panose="02020609040205080304" pitchFamily="49" charset="-128"/>
                <a:cs typeface="Arial" panose="020B0604020202020204" pitchFamily="34" charset="0"/>
              </a:rPr>
              <a:t>genade</a:t>
            </a:r>
            <a:r>
              <a:rPr lang="af-ZA" sz="1400" dirty="0">
                <a:effectLst/>
                <a:latin typeface="Arial" panose="020B0604020202020204" pitchFamily="34" charset="0"/>
                <a:ea typeface="MS Mincho" panose="02020609040205080304" pitchFamily="49" charset="-128"/>
                <a:cs typeface="Arial" panose="020B0604020202020204" pitchFamily="34" charset="0"/>
              </a:rPr>
              <a:t>(verbond) in Christus, en daarom moet die die verbondsdoop (aan ons én ons kinders) handhaaf (Veldkamp, deel II: 59):  "Wij moeten niet onszelf willen verzekeren inplaats van ons door God te laten verzekeren. Sommigen vinden een Volwassen-doop "ontroerender" dan de Kinderdoop. Dat zal wel daarmee samenhangen, dat we aan de Kinderdoop zo "gewend" zijn, en een Volwassen-doop maar zelden onder ons voorkomt. Maar goedbeschouwd </a:t>
            </a:r>
            <a:r>
              <a:rPr lang="af-ZA" sz="1400" b="1" i="1" dirty="0">
                <a:effectLst/>
                <a:latin typeface="Arial" panose="020B0604020202020204" pitchFamily="34" charset="0"/>
                <a:ea typeface="MS Mincho" panose="02020609040205080304" pitchFamily="49" charset="-128"/>
                <a:cs typeface="Arial" panose="020B0604020202020204" pitchFamily="34" charset="0"/>
              </a:rPr>
              <a:t>is de Kinderdoop veel ontroerender, als men dat woord wil gebruiken, omdat daar Gods vrijmachtig welbehagen ten volle uitschittert. </a:t>
            </a:r>
            <a:r>
              <a:rPr lang="af-ZA" sz="1400" dirty="0">
                <a:effectLst/>
                <a:latin typeface="Arial" panose="020B0604020202020204" pitchFamily="34" charset="0"/>
                <a:ea typeface="MS Mincho" panose="02020609040205080304" pitchFamily="49" charset="-128"/>
                <a:cs typeface="Arial" panose="020B0604020202020204" pitchFamily="34" charset="0"/>
              </a:rPr>
              <a:t>Dat kleine kindje is zich van alles wat er gebeurt, niets bewust. Het ondergaat alles. Daar is geen groot mens, die eerst zŉ geloof belijdt. Daar is een kind des Verbonds, </a:t>
            </a:r>
            <a:r>
              <a:rPr lang="af-ZA" sz="1400" b="1" i="1" dirty="0">
                <a:effectLst/>
                <a:latin typeface="Arial" panose="020B0604020202020204" pitchFamily="34" charset="0"/>
                <a:ea typeface="MS Mincho" panose="02020609040205080304" pitchFamily="49" charset="-128"/>
                <a:cs typeface="Arial" panose="020B0604020202020204" pitchFamily="34" charset="0"/>
              </a:rPr>
              <a:t>dat slechts het geloof als Gods gave bezit</a:t>
            </a:r>
            <a:r>
              <a:rPr lang="af-ZA" sz="1400" dirty="0">
                <a:effectLst/>
                <a:latin typeface="Arial" panose="020B0604020202020204" pitchFamily="34" charset="0"/>
                <a:ea typeface="MS Mincho" panose="02020609040205080304" pitchFamily="49" charset="-128"/>
                <a:cs typeface="Arial" panose="020B0604020202020204" pitchFamily="34" charset="0"/>
              </a:rPr>
              <a:t>. Tenzij, wat God genadig verhoede, bij het opwassen het tegendeel zou blijken."</a:t>
            </a:r>
            <a:endParaRPr lang="en-US" sz="1400" dirty="0">
              <a:effectLst/>
              <a:latin typeface="Calibri" panose="020F0502020204030204" pitchFamily="34" charset="0"/>
              <a:ea typeface="MS Mincho" panose="02020609040205080304" pitchFamily="49" charset="-128"/>
              <a:cs typeface="Arial" panose="020B0604020202020204" pitchFamily="34" charset="0"/>
            </a:endParaRPr>
          </a:p>
          <a:p>
            <a:pPr marL="0" marR="0">
              <a:lnSpc>
                <a:spcPct val="107000"/>
              </a:lnSpc>
              <a:spcBef>
                <a:spcPts val="0"/>
              </a:spcBef>
              <a:spcAft>
                <a:spcPts val="800"/>
              </a:spcAft>
              <a:tabLst>
                <a:tab pos="685800" algn="l"/>
              </a:tabLst>
            </a:pPr>
            <a:r>
              <a:rPr lang="af-ZA" sz="1400" dirty="0">
                <a:effectLst/>
                <a:latin typeface="Arial" panose="020B0604020202020204" pitchFamily="34" charset="0"/>
                <a:ea typeface="MS Mincho" panose="02020609040205080304" pitchFamily="49" charset="-128"/>
                <a:cs typeface="Arial" panose="020B0604020202020204" pitchFamily="34" charset="0"/>
              </a:rPr>
              <a:t>“</a:t>
            </a:r>
            <a:r>
              <a:rPr lang="af-ZA" sz="1400" i="1" dirty="0">
                <a:effectLst/>
                <a:latin typeface="Arial" panose="020B0604020202020204" pitchFamily="34" charset="0"/>
                <a:ea typeface="MS Mincho" panose="02020609040205080304" pitchFamily="49" charset="-128"/>
                <a:cs typeface="Arial" panose="020B0604020202020204" pitchFamily="34" charset="0"/>
              </a:rPr>
              <a:t>Want berge mag wyk en heuwels wankel, maar my goedertierenheid sal van jou nie wyk en </a:t>
            </a:r>
            <a:r>
              <a:rPr lang="af-ZA" sz="1400" b="1" i="1" dirty="0">
                <a:effectLst/>
                <a:latin typeface="Arial" panose="020B0604020202020204" pitchFamily="34" charset="0"/>
                <a:ea typeface="MS Mincho" panose="02020609040205080304" pitchFamily="49" charset="-128"/>
                <a:cs typeface="Arial" panose="020B0604020202020204" pitchFamily="34" charset="0"/>
              </a:rPr>
              <a:t>my vredeverbond</a:t>
            </a:r>
            <a:r>
              <a:rPr lang="af-ZA" sz="1400" i="1" dirty="0">
                <a:effectLst/>
                <a:latin typeface="Arial" panose="020B0604020202020204" pitchFamily="34" charset="0"/>
                <a:ea typeface="MS Mincho" panose="02020609040205080304" pitchFamily="49" charset="-128"/>
                <a:cs typeface="Arial" panose="020B0604020202020204" pitchFamily="34" charset="0"/>
              </a:rPr>
              <a:t> nie wankel nie, sê die </a:t>
            </a:r>
            <a:r>
              <a:rPr lang="af-ZA" sz="1400" i="1" cap="small" dirty="0">
                <a:effectLst/>
                <a:latin typeface="Arial" panose="020B0604020202020204" pitchFamily="34" charset="0"/>
                <a:ea typeface="MS Mincho" panose="02020609040205080304" pitchFamily="49" charset="-128"/>
                <a:cs typeface="Arial" panose="020B0604020202020204" pitchFamily="34" charset="0"/>
              </a:rPr>
              <a:t>Here</a:t>
            </a:r>
            <a:r>
              <a:rPr lang="af-ZA" sz="1400" i="1" dirty="0">
                <a:effectLst/>
                <a:latin typeface="Arial" panose="020B0604020202020204" pitchFamily="34" charset="0"/>
                <a:ea typeface="MS Mincho" panose="02020609040205080304" pitchFamily="49" charset="-128"/>
                <a:cs typeface="Arial" panose="020B0604020202020204" pitchFamily="34" charset="0"/>
              </a:rPr>
              <a:t>, </a:t>
            </a:r>
            <a:r>
              <a:rPr lang="af-ZA" sz="1400" b="1" i="1" dirty="0">
                <a:effectLst/>
                <a:latin typeface="Arial" panose="020B0604020202020204" pitchFamily="34" charset="0"/>
                <a:ea typeface="MS Mincho" panose="02020609040205080304" pitchFamily="49" charset="-128"/>
                <a:cs typeface="Arial" panose="020B0604020202020204" pitchFamily="34" charset="0"/>
              </a:rPr>
              <a:t>jou Ontfermer</a:t>
            </a:r>
            <a:r>
              <a:rPr lang="af-ZA" sz="1400" i="1" dirty="0">
                <a:effectLst/>
                <a:latin typeface="Arial" panose="020B0604020202020204" pitchFamily="34" charset="0"/>
                <a:ea typeface="MS Mincho" panose="02020609040205080304" pitchFamily="49" charset="-128"/>
                <a:cs typeface="Arial" panose="020B0604020202020204" pitchFamily="34" charset="0"/>
              </a:rPr>
              <a:t>.</a:t>
            </a:r>
            <a:r>
              <a:rPr lang="af-ZA" sz="1400" dirty="0">
                <a:effectLst/>
                <a:latin typeface="Arial" panose="020B0604020202020204" pitchFamily="34" charset="0"/>
                <a:ea typeface="MS Mincho" panose="02020609040205080304" pitchFamily="49" charset="-128"/>
                <a:cs typeface="Arial" panose="020B0604020202020204" pitchFamily="34" charset="0"/>
              </a:rPr>
              <a:t>” (Jes. 54:10)  </a:t>
            </a:r>
            <a:endParaRPr lang="en-US" sz="1800" dirty="0"/>
          </a:p>
        </p:txBody>
      </p:sp>
      <p:sp>
        <p:nvSpPr>
          <p:cNvPr id="4" name="Slide Number Placeholder 3">
            <a:extLst>
              <a:ext uri="{FF2B5EF4-FFF2-40B4-BE49-F238E27FC236}">
                <a16:creationId xmlns:a16="http://schemas.microsoft.com/office/drawing/2014/main" id="{E62CB30B-60FD-F62B-E320-C1E21630A09B}"/>
              </a:ext>
            </a:extLst>
          </p:cNvPr>
          <p:cNvSpPr>
            <a:spLocks noGrp="1"/>
          </p:cNvSpPr>
          <p:nvPr>
            <p:ph type="sldNum" sz="quarter" idx="12"/>
          </p:nvPr>
        </p:nvSpPr>
        <p:spPr/>
        <p:txBody>
          <a:bodyPr/>
          <a:lstStyle/>
          <a:p>
            <a:fld id="{6D22F896-40B5-4ADD-8801-0D06FADFA095}" type="slidenum">
              <a:rPr lang="en-US" smtClean="0"/>
              <a:t>35</a:t>
            </a:fld>
            <a:endParaRPr lang="en-US" dirty="0"/>
          </a:p>
        </p:txBody>
      </p:sp>
    </p:spTree>
    <p:extLst>
      <p:ext uri="{BB962C8B-B14F-4D97-AF65-F5344CB8AC3E}">
        <p14:creationId xmlns:p14="http://schemas.microsoft.com/office/powerpoint/2010/main" val="26697306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E53A2-AE43-CA1D-2897-ABB0D5F67218}"/>
              </a:ext>
            </a:extLst>
          </p:cNvPr>
          <p:cNvSpPr>
            <a:spLocks noGrp="1"/>
          </p:cNvSpPr>
          <p:nvPr>
            <p:ph type="title"/>
          </p:nvPr>
        </p:nvSpPr>
        <p:spPr>
          <a:xfrm>
            <a:off x="1141413" y="618518"/>
            <a:ext cx="9905998" cy="876907"/>
          </a:xfrm>
        </p:spPr>
        <p:txBody>
          <a:bodyPr/>
          <a:lstStyle/>
          <a:p>
            <a:pPr algn="ctr"/>
            <a:r>
              <a:rPr lang="en-US" b="1" dirty="0"/>
              <a:t>‘N LAASTE VERBONDSLES UIT DIE …. ‘HK’….</a:t>
            </a:r>
          </a:p>
        </p:txBody>
      </p:sp>
      <p:pic>
        <p:nvPicPr>
          <p:cNvPr id="5" name="Content Placeholder 4" descr="A picture containing text&#10;&#10;Description automatically generated">
            <a:extLst>
              <a:ext uri="{FF2B5EF4-FFF2-40B4-BE49-F238E27FC236}">
                <a16:creationId xmlns:a16="http://schemas.microsoft.com/office/drawing/2014/main" id="{A980D9EF-1C0A-3F65-D415-90EE39702C22}"/>
              </a:ext>
            </a:extLst>
          </p:cNvPr>
          <p:cNvPicPr>
            <a:picLocks noGrp="1" noChangeAspect="1"/>
          </p:cNvPicPr>
          <p:nvPr>
            <p:ph idx="1"/>
          </p:nvPr>
        </p:nvPicPr>
        <p:blipFill>
          <a:blip r:embed="rId2"/>
          <a:stretch>
            <a:fillRect/>
          </a:stretch>
        </p:blipFill>
        <p:spPr>
          <a:xfrm>
            <a:off x="4638675" y="1714499"/>
            <a:ext cx="3333750" cy="4714875"/>
          </a:xfrm>
        </p:spPr>
      </p:pic>
      <p:sp>
        <p:nvSpPr>
          <p:cNvPr id="3" name="Slide Number Placeholder 2">
            <a:extLst>
              <a:ext uri="{FF2B5EF4-FFF2-40B4-BE49-F238E27FC236}">
                <a16:creationId xmlns:a16="http://schemas.microsoft.com/office/drawing/2014/main" id="{D659E9C9-92A6-A735-13EA-3A2DA3A670DE}"/>
              </a:ext>
            </a:extLst>
          </p:cNvPr>
          <p:cNvSpPr>
            <a:spLocks noGrp="1"/>
          </p:cNvSpPr>
          <p:nvPr>
            <p:ph type="sldNum" sz="quarter" idx="12"/>
          </p:nvPr>
        </p:nvSpPr>
        <p:spPr/>
        <p:txBody>
          <a:bodyPr/>
          <a:lstStyle/>
          <a:p>
            <a:fld id="{6D22F896-40B5-4ADD-8801-0D06FADFA095}" type="slidenum">
              <a:rPr lang="en-US" smtClean="0"/>
              <a:t>36</a:t>
            </a:fld>
            <a:endParaRPr lang="en-US" dirty="0"/>
          </a:p>
        </p:txBody>
      </p:sp>
    </p:spTree>
    <p:extLst>
      <p:ext uri="{BB962C8B-B14F-4D97-AF65-F5344CB8AC3E}">
        <p14:creationId xmlns:p14="http://schemas.microsoft.com/office/powerpoint/2010/main" val="21939068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673</TotalTime>
  <Words>6698</Words>
  <Application>Microsoft Office PowerPoint</Application>
  <PresentationFormat>Widescreen</PresentationFormat>
  <Paragraphs>185</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Tw Cen MT</vt:lpstr>
      <vt:lpstr>Circuit</vt:lpstr>
      <vt:lpstr>  IN CHRISTUS GEHEILIG:   "Die doop is immers ’n seël en ontwyfelbare getuienis dat ons (én ons kinders) ’n ewige verbond met God het." </vt:lpstr>
      <vt:lpstr>PowerPoint Presentation</vt:lpstr>
      <vt:lpstr> Die verbond is die wese van die ware godsdiens  – Herman Bavinck</vt:lpstr>
      <vt:lpstr>VRAE OOR DIE FBK </vt:lpstr>
      <vt:lpstr>AANBIEDING EN OORSIGTELIKE ANTWOORD</vt:lpstr>
      <vt:lpstr>OORSIGTELIKE ANTWOORD OP VRAE</vt:lpstr>
      <vt:lpstr>DIE VERBONDSMATIGE ONDERSKEIDENDE (ORGANIES-KOLLEKTIEWE) LEES VAN DIE SKRIF ANTWOORD</vt:lpstr>
      <vt:lpstr>FBK STUDIESTUK OORSIG</vt:lpstr>
      <vt:lpstr>1.  Wat leer die Skrif oor die genadeverbond met 'ons en ons kinders'?</vt:lpstr>
      <vt:lpstr>1.  Wat leer die Skrif oor die genadeverbond met 'ons en ons kinders'?</vt:lpstr>
      <vt:lpstr>1.  Wat leer die Skrif oor die genadeverbond met 'ons en ons kinders'?</vt:lpstr>
      <vt:lpstr>1.  Wat leer die Skrif oor die genadeverbond met 'ons en ons kinders'?</vt:lpstr>
      <vt:lpstr> DEEL 2: Wat leer die belydenisskrifte oor die genadeverbond met 'ons en ons kinders'? </vt:lpstr>
      <vt:lpstr>DEEL 2: Wat leer die belydenisskrifte oor die genadeverbond met 'ons en ons kinders'?</vt:lpstr>
      <vt:lpstr>DEEL 2: Wat leer die belydenisskrifte oor die genadeverbond met 'ons en ons kinders'?</vt:lpstr>
      <vt:lpstr>DEEL 2: Wat leer die belydenisskrifte oor die genadeverbond met 'ons en ons kinders'?</vt:lpstr>
      <vt:lpstr>DEEL 2: Wat leer die belydenisskrifte oor die genadeverbond met 'ons en ons kinders'?</vt:lpstr>
      <vt:lpstr>DEEL 2: Wat leer die belydenisskrifte oor die genadeverbond met 'ons en ons kinders'?</vt:lpstr>
      <vt:lpstr>3. Wat leer die FBK oor die genadeverbond met 'ons en ons kinders'? </vt:lpstr>
      <vt:lpstr>3. Wat leer die FBK oor die genadeverbond met 'ons en ons kinders'?</vt:lpstr>
      <vt:lpstr>3. Wat leer die FBK oor die genadeverbond met 'ons en ons kinders'?</vt:lpstr>
      <vt:lpstr>3. Wat leer die FBK oor die genadeverbond met 'ons en ons kinders'?</vt:lpstr>
      <vt:lpstr>3. Wat leer die FBK oor die genadeverbond met 'ons en ons kinders'?</vt:lpstr>
      <vt:lpstr>3. Wat leer die FBK oor die genadeverbond met 'ons en ons kinders'?</vt:lpstr>
      <vt:lpstr>DIE LEER EN DIE BEDIENING (AANBIEDING?) VAN DIE WOORD (VERBOND) EN SAKRAMENTE </vt:lpstr>
      <vt:lpstr>SAMEVATTENDE KONKLUSIES</vt:lpstr>
      <vt:lpstr>SAMEVATTENDE KONKLUSIES</vt:lpstr>
      <vt:lpstr>SAMEVATTENDE KONKLUSIES</vt:lpstr>
      <vt:lpstr>SAMEVATTENDE KONKLUSIES</vt:lpstr>
      <vt:lpstr>SAMEVATTENDE KONKLUSIES</vt:lpstr>
      <vt:lpstr>SAMEVATTENDE KONKLUSIES</vt:lpstr>
      <vt:lpstr>SAMEVATTENDE KONKLUSIES</vt:lpstr>
      <vt:lpstr>SAMEVATTENDE KONKLUSIES</vt:lpstr>
      <vt:lpstr>SAMEVATTENDE KONKLUSIES</vt:lpstr>
      <vt:lpstr>Die doel van die genadeverbond</vt:lpstr>
      <vt:lpstr>‘N LAASTE VERBONDSLES UIT DIE …. ‘HK’….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CHRISTUS GEHEILIG:   "Die doop is immers ’n seël en ontwyfelbare getuienis dat ons (én ons kinders) ’n ewige verbond met God het."</dc:title>
  <dc:creator>Slabbert Le Cornu</dc:creator>
  <cp:lastModifiedBy>Slabbert Le Cornu</cp:lastModifiedBy>
  <cp:revision>10</cp:revision>
  <dcterms:created xsi:type="dcterms:W3CDTF">2022-05-27T06:40:48Z</dcterms:created>
  <dcterms:modified xsi:type="dcterms:W3CDTF">2022-05-29T19:29:23Z</dcterms:modified>
</cp:coreProperties>
</file>